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44"/>
  </p:notesMasterIdLst>
  <p:handoutMasterIdLst>
    <p:handoutMasterId r:id="rId45"/>
  </p:handoutMasterIdLst>
  <p:sldIdLst>
    <p:sldId id="562" r:id="rId2"/>
    <p:sldId id="698" r:id="rId3"/>
    <p:sldId id="559" r:id="rId4"/>
    <p:sldId id="699" r:id="rId5"/>
    <p:sldId id="703" r:id="rId6"/>
    <p:sldId id="704" r:id="rId7"/>
    <p:sldId id="701" r:id="rId8"/>
    <p:sldId id="705" r:id="rId9"/>
    <p:sldId id="706" r:id="rId10"/>
    <p:sldId id="709" r:id="rId11"/>
    <p:sldId id="710" r:id="rId12"/>
    <p:sldId id="712" r:id="rId13"/>
    <p:sldId id="711" r:id="rId14"/>
    <p:sldId id="713" r:id="rId15"/>
    <p:sldId id="714" r:id="rId16"/>
    <p:sldId id="715" r:id="rId17"/>
    <p:sldId id="716" r:id="rId18"/>
    <p:sldId id="718" r:id="rId19"/>
    <p:sldId id="723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724" r:id="rId36"/>
    <p:sldId id="725" r:id="rId37"/>
    <p:sldId id="726" r:id="rId38"/>
    <p:sldId id="727" r:id="rId39"/>
    <p:sldId id="728" r:id="rId40"/>
    <p:sldId id="729" r:id="rId41"/>
    <p:sldId id="730" r:id="rId42"/>
    <p:sldId id="68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Claybaugh" initials="WC" lastIdx="12" clrIdx="0"/>
  <p:cmAuthor id="2" name="Microsoft Office User" initials="Office" lastIdx="1" clrIdx="1"/>
  <p:cmAuthor id="3" name="Microsoft Office User" initials="Office [2]" lastIdx="1" clrIdx="2"/>
  <p:cmAuthor id="4" name="Microsoft Office User" initials="Office [3]" lastIdx="1" clrIdx="3"/>
  <p:cmAuthor id="5" name="Microsoft Office User" initials="Office [4]" lastIdx="1" clrIdx="4"/>
  <p:cmAuthor id="6" name="Microsoft Office User" initials="Office [5]" lastIdx="1" clrIdx="5"/>
  <p:cmAuthor id="7" name="Microsoft Office User" initials="Office [6]" lastIdx="1" clrIdx="6"/>
  <p:cmAuthor id="8" name="Microsoft Office User" initials="Office [7]" lastIdx="1" clrIdx="7"/>
  <p:cmAuthor id="9" name="Microsoft Office User" initials="Office [8]" lastIdx="1" clrIdx="8"/>
  <p:cmAuthor id="10" name="Microsoft Office User" initials="Office [9]" lastIdx="1" clrIdx="9"/>
  <p:cmAuthor id="11" name="Microsoft Office User" initials="Office [10]" lastIdx="1" clrIdx="10"/>
  <p:cmAuthor id="12" name="Microsoft Office User" initials="Office [11]" lastIdx="1" clrIdx="11"/>
  <p:cmAuthor id="13" name="Microsoft Office User" initials="Office [12]" lastIdx="1" clrIdx="12"/>
  <p:cmAuthor id="14" name="Microsoft Office User" initials="Office [13]" lastIdx="1" clrIdx="13"/>
  <p:cmAuthor id="15" name="Microsoft Office User" initials="Office [14]" lastIdx="1" clrIdx="14"/>
  <p:cmAuthor id="16" name="Microsoft Office User" initials="Office [15]" lastIdx="1" clrIdx="15"/>
  <p:cmAuthor id="17" name="Microsoft Office User" initials="Office [16]" lastIdx="1" clrIdx="16"/>
  <p:cmAuthor id="18" name="Marina Marmora" initials="MM" lastIdx="1" clrIdx="17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0E6"/>
    <a:srgbClr val="EAECEE"/>
    <a:srgbClr val="EEEAEA"/>
    <a:srgbClr val="F0EEEB"/>
    <a:srgbClr val="F9F9F9"/>
    <a:srgbClr val="FFF4CA"/>
    <a:srgbClr val="E6B9B8"/>
    <a:srgbClr val="F2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21" autoAdjust="0"/>
    <p:restoredTop sz="83686" autoAdjust="0"/>
  </p:normalViewPr>
  <p:slideViewPr>
    <p:cSldViewPr snapToGrid="0" snapToObjects="1" showGuides="1">
      <p:cViewPr varScale="1">
        <p:scale>
          <a:sx n="133" d="100"/>
          <a:sy n="133" d="100"/>
        </p:scale>
        <p:origin x="216" y="1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commentAuthors" Target="commentAuthors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9F48BB17-E744-4D1E-BAD8-71A2F6E60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062EBC5-B899-41E3-A4A5-5FDDB5EF44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D8B00-91FF-428C-8134-3E9D84D7D461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41862AB-B7DC-460A-90C2-9BEE993E2C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779E247-8B32-4CEF-9250-098ABF0DC9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65902-E16E-4D00-B24F-ACF62C09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12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12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B507-FC84-BF4D-B358-11DDCDC7FC2B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 Mark Glickman and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D8DE-4F31-844F-B3CF-99A3B8043477}" type="datetime1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95E9-3ED6-674B-ACCD-ACF6C1C11880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4199-40CE-5A42-87E1-00304B60A924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"/>
          <p:cNvSpPr txBox="1">
            <a:spLocks noGrp="1"/>
          </p:cNvSpPr>
          <p:nvPr>
            <p:ph type="body" sz="quarter" idx="13"/>
          </p:nvPr>
        </p:nvSpPr>
        <p:spPr>
          <a:xfrm>
            <a:off x="346334" y="6192738"/>
            <a:ext cx="11489532" cy="28575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266" i="1">
                <a:solidFill>
                  <a:srgbClr val="5C86B9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333375" y="4152305"/>
            <a:ext cx="11525250" cy="148232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3375" y="5625703"/>
            <a:ext cx="11525250" cy="37960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703"/>
              </a:spcBef>
              <a:buClrTx/>
              <a:buSzTx/>
              <a:buFontTx/>
              <a:buNone/>
              <a:defRPr sz="1687">
                <a:solidFill>
                  <a:srgbClr val="5C86B9"/>
                </a:solidFill>
              </a:defRPr>
            </a:lvl1pPr>
            <a:lvl2pPr marL="0" indent="0">
              <a:spcBef>
                <a:spcPts val="703"/>
              </a:spcBef>
              <a:buClrTx/>
              <a:buSzTx/>
              <a:buFontTx/>
              <a:buNone/>
              <a:defRPr sz="1687">
                <a:solidFill>
                  <a:srgbClr val="5C86B9"/>
                </a:solidFill>
              </a:defRPr>
            </a:lvl2pPr>
            <a:lvl3pPr marL="0" indent="0">
              <a:spcBef>
                <a:spcPts val="703"/>
              </a:spcBef>
              <a:buClrTx/>
              <a:buSzTx/>
              <a:buFontTx/>
              <a:buNone/>
              <a:defRPr sz="1687">
                <a:solidFill>
                  <a:srgbClr val="5C86B9"/>
                </a:solidFill>
              </a:defRPr>
            </a:lvl3pPr>
            <a:lvl4pPr marL="0" indent="0">
              <a:spcBef>
                <a:spcPts val="703"/>
              </a:spcBef>
              <a:buClrTx/>
              <a:buSzTx/>
              <a:buFontTx/>
              <a:buNone/>
              <a:defRPr sz="1687">
                <a:solidFill>
                  <a:srgbClr val="5C86B9"/>
                </a:solidFill>
              </a:defRPr>
            </a:lvl4pPr>
            <a:lvl5pPr marL="0" indent="0">
              <a:spcBef>
                <a:spcPts val="703"/>
              </a:spcBef>
              <a:buClrTx/>
              <a:buSzTx/>
              <a:buFontTx/>
              <a:buNone/>
              <a:defRPr sz="1687">
                <a:solidFill>
                  <a:srgbClr val="5C86B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94849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707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7254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7254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7254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7254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55E-E805-534B-9A7F-BEE5E4E65F69}" type="datetime1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21.png"/><Relationship Id="rId7" Type="http://schemas.openxmlformats.org/officeDocument/2006/relationships/image" Target="../media/image38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hyperlink" Target="https://arxiv.org/abs/1506.02142" TargetMode="External"/><Relationship Id="rId5" Type="http://schemas.openxmlformats.org/officeDocument/2006/relationships/image" Target="../media/image28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490.png"/><Relationship Id="rId5" Type="http://schemas.openxmlformats.org/officeDocument/2006/relationships/image" Target="../media/image50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490.png"/><Relationship Id="rId5" Type="http://schemas.openxmlformats.org/officeDocument/2006/relationships/image" Target="../media/image50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490.png"/><Relationship Id="rId5" Type="http://schemas.openxmlformats.org/officeDocument/2006/relationships/image" Target="../media/image50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490.png"/><Relationship Id="rId5" Type="http://schemas.openxmlformats.org/officeDocument/2006/relationships/image" Target="../media/image50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Section: Variational Inference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47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0358D7-35B5-A24D-9FFC-5AADE7AC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Neural Networks: FCNN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176357F-FECE-DE43-8C6E-86EBC3386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/>
          </a:p>
        </p:txBody>
      </p:sp>
      <p:pic>
        <p:nvPicPr>
          <p:cNvPr id="9" name="Screen Shot 2019-07-24 at 1.05.33 PM.png" descr="Screen Shot 2019-07-24 at 1.05.33 PM.png">
            <a:extLst>
              <a:ext uri="{FF2B5EF4-FFF2-40B4-BE49-F238E27FC236}">
                <a16:creationId xmlns:a16="http://schemas.microsoft.com/office/drawing/2014/main" xmlns="" id="{04E99BC2-DE6F-4548-B514-5E2C30721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1723" r="3911"/>
          <a:stretch>
            <a:fillRect/>
          </a:stretch>
        </p:blipFill>
        <p:spPr>
          <a:xfrm>
            <a:off x="2556519" y="983807"/>
            <a:ext cx="7078961" cy="480151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Input">
            <a:extLst>
              <a:ext uri="{FF2B5EF4-FFF2-40B4-BE49-F238E27FC236}">
                <a16:creationId xmlns:a16="http://schemas.microsoft.com/office/drawing/2014/main" xmlns="" id="{2919CFF1-2963-F34A-9337-74061FD94AC5}"/>
              </a:ext>
            </a:extLst>
          </p:cNvPr>
          <p:cNvSpPr txBox="1"/>
          <p:nvPr/>
        </p:nvSpPr>
        <p:spPr>
          <a:xfrm>
            <a:off x="605421" y="3086124"/>
            <a:ext cx="110966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3200"/>
            </a:lvl1pPr>
          </a:lstStyle>
          <a:p>
            <a:r>
              <a:rPr dirty="0"/>
              <a:t>Input</a:t>
            </a:r>
          </a:p>
        </p:txBody>
      </p:sp>
      <p:sp>
        <p:nvSpPr>
          <p:cNvPr id="11" name="Output">
            <a:extLst>
              <a:ext uri="{FF2B5EF4-FFF2-40B4-BE49-F238E27FC236}">
                <a16:creationId xmlns:a16="http://schemas.microsoft.com/office/drawing/2014/main" xmlns="" id="{44A1EFC1-6253-094F-8E59-7DE4A4EF6F57}"/>
              </a:ext>
            </a:extLst>
          </p:cNvPr>
          <p:cNvSpPr txBox="1"/>
          <p:nvPr/>
        </p:nvSpPr>
        <p:spPr>
          <a:xfrm>
            <a:off x="10476915" y="3086124"/>
            <a:ext cx="143331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/>
            </a:lvl1pPr>
          </a:lstStyle>
          <a:p>
            <a:r>
              <a:rPr dirty="0"/>
              <a:t>Output</a:t>
            </a:r>
          </a:p>
        </p:txBody>
      </p:sp>
      <p:sp>
        <p:nvSpPr>
          <p:cNvPr id="13" name="Group">
            <a:extLst>
              <a:ext uri="{FF2B5EF4-FFF2-40B4-BE49-F238E27FC236}">
                <a16:creationId xmlns:a16="http://schemas.microsoft.com/office/drawing/2014/main" xmlns="" id="{726FD743-5453-4142-A62F-859574F01275}"/>
              </a:ext>
            </a:extLst>
          </p:cNvPr>
          <p:cNvSpPr/>
          <p:nvPr/>
        </p:nvSpPr>
        <p:spPr>
          <a:xfrm>
            <a:off x="9845839" y="3397260"/>
            <a:ext cx="420717" cy="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202020"/>
                </a:solidFill>
              </a:defRPr>
            </a:pPr>
            <a:endParaRPr/>
          </a:p>
        </p:txBody>
      </p:sp>
      <p:sp>
        <p:nvSpPr>
          <p:cNvPr id="14" name="Group">
            <a:extLst>
              <a:ext uri="{FF2B5EF4-FFF2-40B4-BE49-F238E27FC236}">
                <a16:creationId xmlns:a16="http://schemas.microsoft.com/office/drawing/2014/main" xmlns="" id="{BBDFB6F3-BEFA-504F-8251-F52B9075B397}"/>
              </a:ext>
            </a:extLst>
          </p:cNvPr>
          <p:cNvSpPr/>
          <p:nvPr/>
        </p:nvSpPr>
        <p:spPr>
          <a:xfrm>
            <a:off x="1925443" y="3397260"/>
            <a:ext cx="420717" cy="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20202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852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0358D7-35B5-A24D-9FFC-5AADE7AC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Neural Networks: FCNN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176357F-FECE-DE43-8C6E-86EBC3386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  <p:pic>
        <p:nvPicPr>
          <p:cNvPr id="9" name="Screen Shot 2019-07-24 at 1.05.33 PM.png" descr="Screen Shot 2019-07-24 at 1.05.33 PM.png">
            <a:extLst>
              <a:ext uri="{FF2B5EF4-FFF2-40B4-BE49-F238E27FC236}">
                <a16:creationId xmlns:a16="http://schemas.microsoft.com/office/drawing/2014/main" xmlns="" id="{04E99BC2-DE6F-4548-B514-5E2C30721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1723" r="3911"/>
          <a:stretch>
            <a:fillRect/>
          </a:stretch>
        </p:blipFill>
        <p:spPr>
          <a:xfrm>
            <a:off x="2556519" y="983807"/>
            <a:ext cx="7078961" cy="480151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Input">
            <a:extLst>
              <a:ext uri="{FF2B5EF4-FFF2-40B4-BE49-F238E27FC236}">
                <a16:creationId xmlns:a16="http://schemas.microsoft.com/office/drawing/2014/main" xmlns="" id="{2919CFF1-2963-F34A-9337-74061FD94AC5}"/>
              </a:ext>
            </a:extLst>
          </p:cNvPr>
          <p:cNvSpPr txBox="1"/>
          <p:nvPr/>
        </p:nvSpPr>
        <p:spPr>
          <a:xfrm>
            <a:off x="605421" y="3086124"/>
            <a:ext cx="110966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3200"/>
            </a:lvl1pPr>
          </a:lstStyle>
          <a:p>
            <a:r>
              <a:rPr dirty="0"/>
              <a:t>Input</a:t>
            </a:r>
          </a:p>
        </p:txBody>
      </p:sp>
      <p:sp>
        <p:nvSpPr>
          <p:cNvPr id="11" name="Output">
            <a:extLst>
              <a:ext uri="{FF2B5EF4-FFF2-40B4-BE49-F238E27FC236}">
                <a16:creationId xmlns:a16="http://schemas.microsoft.com/office/drawing/2014/main" xmlns="" id="{44A1EFC1-6253-094F-8E59-7DE4A4EF6F57}"/>
              </a:ext>
            </a:extLst>
          </p:cNvPr>
          <p:cNvSpPr txBox="1"/>
          <p:nvPr/>
        </p:nvSpPr>
        <p:spPr>
          <a:xfrm>
            <a:off x="10476915" y="3086124"/>
            <a:ext cx="143331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/>
            </a:lvl1pPr>
          </a:lstStyle>
          <a:p>
            <a:r>
              <a:rPr dirty="0"/>
              <a:t>Output</a:t>
            </a:r>
          </a:p>
        </p:txBody>
      </p:sp>
      <p:sp>
        <p:nvSpPr>
          <p:cNvPr id="13" name="Group">
            <a:extLst>
              <a:ext uri="{FF2B5EF4-FFF2-40B4-BE49-F238E27FC236}">
                <a16:creationId xmlns:a16="http://schemas.microsoft.com/office/drawing/2014/main" xmlns="" id="{726FD743-5453-4142-A62F-859574F01275}"/>
              </a:ext>
            </a:extLst>
          </p:cNvPr>
          <p:cNvSpPr/>
          <p:nvPr/>
        </p:nvSpPr>
        <p:spPr>
          <a:xfrm>
            <a:off x="9845839" y="3397260"/>
            <a:ext cx="420717" cy="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202020"/>
                </a:solidFill>
              </a:defRPr>
            </a:pPr>
            <a:endParaRPr/>
          </a:p>
        </p:txBody>
      </p:sp>
      <p:sp>
        <p:nvSpPr>
          <p:cNvPr id="14" name="Group">
            <a:extLst>
              <a:ext uri="{FF2B5EF4-FFF2-40B4-BE49-F238E27FC236}">
                <a16:creationId xmlns:a16="http://schemas.microsoft.com/office/drawing/2014/main" xmlns="" id="{BBDFB6F3-BEFA-504F-8251-F52B9075B397}"/>
              </a:ext>
            </a:extLst>
          </p:cNvPr>
          <p:cNvSpPr/>
          <p:nvPr/>
        </p:nvSpPr>
        <p:spPr>
          <a:xfrm>
            <a:off x="1925443" y="3397260"/>
            <a:ext cx="420717" cy="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202020"/>
                </a:solidFill>
              </a:defRPr>
            </a:pPr>
            <a:endParaRPr/>
          </a:p>
        </p:txBody>
      </p:sp>
      <p:pic>
        <p:nvPicPr>
          <p:cNvPr id="12" name="Screen Shot 2019-07-25 at 2.26.12 PM.png" descr="Screen Shot 2019-07-25 at 2.26.12 PM.png">
            <a:extLst>
              <a:ext uri="{FF2B5EF4-FFF2-40B4-BE49-F238E27FC236}">
                <a16:creationId xmlns:a16="http://schemas.microsoft.com/office/drawing/2014/main" xmlns="" id="{D964158E-570C-AC4E-8F2A-463E430AF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2609" t="1395" r="3151"/>
          <a:stretch>
            <a:fillRect/>
          </a:stretch>
        </p:blipFill>
        <p:spPr>
          <a:xfrm>
            <a:off x="3446913" y="1041400"/>
            <a:ext cx="5370227" cy="47273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33022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0358D7-35B5-A24D-9FFC-5AADE7AC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176357F-FECE-DE43-8C6E-86EBC3386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  <p:pic>
        <p:nvPicPr>
          <p:cNvPr id="9" name="Screen Shot 2019-07-24 at 1.05.33 PM.png" descr="Screen Shot 2019-07-24 at 1.05.33 PM.png">
            <a:extLst>
              <a:ext uri="{FF2B5EF4-FFF2-40B4-BE49-F238E27FC236}">
                <a16:creationId xmlns:a16="http://schemas.microsoft.com/office/drawing/2014/main" xmlns="" id="{04E99BC2-DE6F-4548-B514-5E2C30721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1723" r="3911"/>
          <a:stretch>
            <a:fillRect/>
          </a:stretch>
        </p:blipFill>
        <p:spPr>
          <a:xfrm>
            <a:off x="2556519" y="983807"/>
            <a:ext cx="7078961" cy="480151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Input">
            <a:extLst>
              <a:ext uri="{FF2B5EF4-FFF2-40B4-BE49-F238E27FC236}">
                <a16:creationId xmlns:a16="http://schemas.microsoft.com/office/drawing/2014/main" xmlns="" id="{2919CFF1-2963-F34A-9337-74061FD94AC5}"/>
              </a:ext>
            </a:extLst>
          </p:cNvPr>
          <p:cNvSpPr txBox="1"/>
          <p:nvPr/>
        </p:nvSpPr>
        <p:spPr>
          <a:xfrm>
            <a:off x="605421" y="3086124"/>
            <a:ext cx="110966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3200"/>
            </a:lvl1pPr>
          </a:lstStyle>
          <a:p>
            <a:r>
              <a:rPr dirty="0"/>
              <a:t>Input</a:t>
            </a:r>
          </a:p>
        </p:txBody>
      </p:sp>
      <p:sp>
        <p:nvSpPr>
          <p:cNvPr id="11" name="Output">
            <a:extLst>
              <a:ext uri="{FF2B5EF4-FFF2-40B4-BE49-F238E27FC236}">
                <a16:creationId xmlns:a16="http://schemas.microsoft.com/office/drawing/2014/main" xmlns="" id="{44A1EFC1-6253-094F-8E59-7DE4A4EF6F57}"/>
              </a:ext>
            </a:extLst>
          </p:cNvPr>
          <p:cNvSpPr txBox="1"/>
          <p:nvPr/>
        </p:nvSpPr>
        <p:spPr>
          <a:xfrm>
            <a:off x="10476915" y="2152560"/>
            <a:ext cx="143331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/>
            </a:lvl1pPr>
          </a:lstStyle>
          <a:p>
            <a:r>
              <a:rPr dirty="0"/>
              <a:t>Output</a:t>
            </a:r>
          </a:p>
        </p:txBody>
      </p:sp>
      <p:sp>
        <p:nvSpPr>
          <p:cNvPr id="13" name="Group">
            <a:extLst>
              <a:ext uri="{FF2B5EF4-FFF2-40B4-BE49-F238E27FC236}">
                <a16:creationId xmlns:a16="http://schemas.microsoft.com/office/drawing/2014/main" xmlns="" id="{726FD743-5453-4142-A62F-859574F01275}"/>
              </a:ext>
            </a:extLst>
          </p:cNvPr>
          <p:cNvSpPr/>
          <p:nvPr/>
        </p:nvSpPr>
        <p:spPr>
          <a:xfrm>
            <a:off x="9845839" y="3397260"/>
            <a:ext cx="420717" cy="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202020"/>
                </a:solidFill>
              </a:defRPr>
            </a:pPr>
            <a:endParaRPr/>
          </a:p>
        </p:txBody>
      </p:sp>
      <p:sp>
        <p:nvSpPr>
          <p:cNvPr id="14" name="Group">
            <a:extLst>
              <a:ext uri="{FF2B5EF4-FFF2-40B4-BE49-F238E27FC236}">
                <a16:creationId xmlns:a16="http://schemas.microsoft.com/office/drawing/2014/main" xmlns="" id="{BBDFB6F3-BEFA-504F-8251-F52B9075B397}"/>
              </a:ext>
            </a:extLst>
          </p:cNvPr>
          <p:cNvSpPr/>
          <p:nvPr/>
        </p:nvSpPr>
        <p:spPr>
          <a:xfrm>
            <a:off x="1925443" y="3397260"/>
            <a:ext cx="420717" cy="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202020"/>
                </a:solidFill>
              </a:defRPr>
            </a:pPr>
            <a:endParaRPr/>
          </a:p>
        </p:txBody>
      </p:sp>
      <p:pic>
        <p:nvPicPr>
          <p:cNvPr id="12" name="Screen Shot 2019-07-25 at 2.26.12 PM.png" descr="Screen Shot 2019-07-25 at 2.26.12 PM.png">
            <a:extLst>
              <a:ext uri="{FF2B5EF4-FFF2-40B4-BE49-F238E27FC236}">
                <a16:creationId xmlns:a16="http://schemas.microsoft.com/office/drawing/2014/main" xmlns="" id="{D964158E-570C-AC4E-8F2A-463E430AF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2609" t="1395" r="3151"/>
          <a:stretch>
            <a:fillRect/>
          </a:stretch>
        </p:blipFill>
        <p:spPr>
          <a:xfrm>
            <a:off x="3446913" y="1041400"/>
            <a:ext cx="5370227" cy="4727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Screen Shot 2019-07-25 at 2.26.12 PM.png" descr="Screen Shot 2019-07-25 at 2.26.12 PM.png">
            <a:extLst>
              <a:ext uri="{FF2B5EF4-FFF2-40B4-BE49-F238E27FC236}">
                <a16:creationId xmlns:a16="http://schemas.microsoft.com/office/drawing/2014/main" xmlns="" id="{183ABBFB-A3D8-8949-B216-76621D636BB0}"/>
              </a:ext>
            </a:extLst>
          </p:cNvPr>
          <p:cNvPicPr>
            <a:picLocks/>
          </p:cNvPicPr>
          <p:nvPr/>
        </p:nvPicPr>
        <p:blipFill>
          <a:blip r:embed="rId3">
            <a:extLst/>
          </a:blip>
          <a:srcRect l="12251" t="51241" r="79593" b="27328"/>
          <a:stretch>
            <a:fillRect/>
          </a:stretch>
        </p:blipFill>
        <p:spPr>
          <a:xfrm>
            <a:off x="10752549" y="2787561"/>
            <a:ext cx="746998" cy="11461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32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0358D7-35B5-A24D-9FFC-5AADE7AC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176357F-FECE-DE43-8C6E-86EBC3386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  <p:pic>
        <p:nvPicPr>
          <p:cNvPr id="15" name="Screen Shot 2019-07-31 at 12.52.52 PM.png" descr="Screen Shot 2019-07-31 at 12.52.52 PM.png">
            <a:extLst>
              <a:ext uri="{FF2B5EF4-FFF2-40B4-BE49-F238E27FC236}">
                <a16:creationId xmlns:a16="http://schemas.microsoft.com/office/drawing/2014/main" xmlns="" id="{0CEF5C8F-0B90-BC4C-A323-50DA50F07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1481" r="48898" b="19550"/>
          <a:stretch>
            <a:fillRect/>
          </a:stretch>
        </p:blipFill>
        <p:spPr>
          <a:xfrm>
            <a:off x="4563841" y="2501702"/>
            <a:ext cx="2992889" cy="3503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Screen Shot 2019-07-25 at 2.26.12 PM.png" descr="Screen Shot 2019-07-25 at 2.26.12 PM.png">
            <a:extLst>
              <a:ext uri="{FF2B5EF4-FFF2-40B4-BE49-F238E27FC236}">
                <a16:creationId xmlns:a16="http://schemas.microsoft.com/office/drawing/2014/main" xmlns="" id="{CDBE0AAB-B2DE-AA4E-8425-8934E6ADEFF4}"/>
              </a:ext>
            </a:extLst>
          </p:cNvPr>
          <p:cNvPicPr>
            <a:picLocks/>
          </p:cNvPicPr>
          <p:nvPr/>
        </p:nvPicPr>
        <p:blipFill>
          <a:blip r:embed="rId3">
            <a:extLst/>
          </a:blip>
          <a:srcRect l="31146" t="356" r="21673" b="356"/>
          <a:stretch>
            <a:fillRect/>
          </a:stretch>
        </p:blipFill>
        <p:spPr>
          <a:xfrm>
            <a:off x="8608901" y="2479919"/>
            <a:ext cx="2848198" cy="3546732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Arrow">
            <a:extLst>
              <a:ext uri="{FF2B5EF4-FFF2-40B4-BE49-F238E27FC236}">
                <a16:creationId xmlns:a16="http://schemas.microsoft.com/office/drawing/2014/main" xmlns="" id="{3C502663-D97A-2B42-9EDD-7AF235F47EEE}"/>
              </a:ext>
            </a:extLst>
          </p:cNvPr>
          <p:cNvSpPr/>
          <p:nvPr/>
        </p:nvSpPr>
        <p:spPr>
          <a:xfrm>
            <a:off x="7823124" y="3893917"/>
            <a:ext cx="517684" cy="381931"/>
          </a:xfrm>
          <a:prstGeom prst="rightArrow">
            <a:avLst>
              <a:gd name="adj1" fmla="val 20544"/>
              <a:gd name="adj2" fmla="val 81119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" name="Screen Shot 2019-07-24 at 1.05.33 PM.png" descr="Screen Shot 2019-07-24 at 1.05.33 PM.png">
            <a:extLst>
              <a:ext uri="{FF2B5EF4-FFF2-40B4-BE49-F238E27FC236}">
                <a16:creationId xmlns:a16="http://schemas.microsoft.com/office/drawing/2014/main" xmlns="" id="{0C6C3EA3-05C0-4149-B072-B3CAD9E3B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 l="1719" r="2667"/>
          <a:stretch>
            <a:fillRect/>
          </a:stretch>
        </p:blipFill>
        <p:spPr>
          <a:xfrm>
            <a:off x="907725" y="3409007"/>
            <a:ext cx="2086687" cy="1396876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Arrow">
            <a:extLst>
              <a:ext uri="{FF2B5EF4-FFF2-40B4-BE49-F238E27FC236}">
                <a16:creationId xmlns:a16="http://schemas.microsoft.com/office/drawing/2014/main" xmlns="" id="{9F7CCA96-9EA4-6444-8B99-6DBF549ED949}"/>
              </a:ext>
            </a:extLst>
          </p:cNvPr>
          <p:cNvSpPr/>
          <p:nvPr/>
        </p:nvSpPr>
        <p:spPr>
          <a:xfrm>
            <a:off x="3838517" y="3939043"/>
            <a:ext cx="466884" cy="336805"/>
          </a:xfrm>
          <a:prstGeom prst="rightArrow">
            <a:avLst>
              <a:gd name="adj1" fmla="val 20544"/>
              <a:gd name="adj2" fmla="val 81119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FCNN">
            <a:extLst>
              <a:ext uri="{FF2B5EF4-FFF2-40B4-BE49-F238E27FC236}">
                <a16:creationId xmlns:a16="http://schemas.microsoft.com/office/drawing/2014/main" xmlns="" id="{B69FDB7B-FC8F-D748-8C9B-BD93C3232C0D}"/>
              </a:ext>
            </a:extLst>
          </p:cNvPr>
          <p:cNvSpPr txBox="1"/>
          <p:nvPr/>
        </p:nvSpPr>
        <p:spPr>
          <a:xfrm>
            <a:off x="1637102" y="2826431"/>
            <a:ext cx="62792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/>
            <a:r>
              <a:rPr dirty="0"/>
              <a:t>FCNN</a:t>
            </a:r>
          </a:p>
        </p:txBody>
      </p:sp>
      <p:sp>
        <p:nvSpPr>
          <p:cNvPr id="21" name="&amp;…">
            <a:extLst>
              <a:ext uri="{FF2B5EF4-FFF2-40B4-BE49-F238E27FC236}">
                <a16:creationId xmlns:a16="http://schemas.microsoft.com/office/drawing/2014/main" xmlns="" id="{05EE339F-7CA5-7B4F-B04B-D51194EFD2AF}"/>
              </a:ext>
            </a:extLst>
          </p:cNvPr>
          <p:cNvSpPr txBox="1"/>
          <p:nvPr/>
        </p:nvSpPr>
        <p:spPr>
          <a:xfrm>
            <a:off x="1149145" y="4973645"/>
            <a:ext cx="1609017" cy="61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300">
                <a:solidFill>
                  <a:srgbClr val="0433FF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&amp; Scale</a:t>
            </a:r>
          </a:p>
        </p:txBody>
      </p:sp>
      <p:sp>
        <p:nvSpPr>
          <p:cNvPr id="22" name="Means">
            <a:extLst>
              <a:ext uri="{FF2B5EF4-FFF2-40B4-BE49-F238E27FC236}">
                <a16:creationId xmlns:a16="http://schemas.microsoft.com/office/drawing/2014/main" xmlns="" id="{B8992431-8919-B847-925C-1468BF69E2CB}"/>
              </a:ext>
            </a:extLst>
          </p:cNvPr>
          <p:cNvSpPr txBox="1"/>
          <p:nvPr/>
        </p:nvSpPr>
        <p:spPr>
          <a:xfrm>
            <a:off x="1262962" y="2315036"/>
            <a:ext cx="137621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0433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/>
              <a:t>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quation">
                <a:extLst>
                  <a:ext uri="{FF2B5EF4-FFF2-40B4-BE49-F238E27FC236}">
                    <a16:creationId xmlns:a16="http://schemas.microsoft.com/office/drawing/2014/main" xmlns="" id="{E2427303-3750-CC48-8EF8-D68019E5631F}"/>
                  </a:ext>
                </a:extLst>
              </p:cNvPr>
              <p:cNvSpPr txBox="1"/>
              <p:nvPr/>
            </p:nvSpPr>
            <p:spPr>
              <a:xfrm>
                <a:off x="8993509" y="1249616"/>
                <a:ext cx="229744" cy="16421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</m:oMath>
                  </m:oMathPara>
                </a14:m>
                <a:endParaRPr sz="3000" dirty="0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23" name="Equation">
                <a:extLst>
                  <a:ext uri="{FF2B5EF4-FFF2-40B4-BE49-F238E27FC236}">
                    <a16:creationId xmlns:a16="http://schemas.microsoft.com/office/drawing/2014/main" id="{E2427303-3750-CC48-8EF8-D68019E56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509" y="1249616"/>
                <a:ext cx="229744" cy="164212"/>
              </a:xfrm>
              <a:prstGeom prst="rect">
                <a:avLst/>
              </a:prstGeom>
              <a:blipFill>
                <a:blip r:embed="rId6"/>
                <a:stretch>
                  <a:fillRect l="-50000" r="-61111" b="-1642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Equation">
                <a:extLst>
                  <a:ext uri="{FF2B5EF4-FFF2-40B4-BE49-F238E27FC236}">
                    <a16:creationId xmlns:a16="http://schemas.microsoft.com/office/drawing/2014/main" xmlns="" id="{75EAFAD0-2FEF-AD4F-8E98-149AC1A96AD7}"/>
                  </a:ext>
                </a:extLst>
              </p:cNvPr>
              <p:cNvSpPr txBox="1"/>
              <p:nvPr/>
            </p:nvSpPr>
            <p:spPr>
              <a:xfrm>
                <a:off x="5123905" y="1121334"/>
                <a:ext cx="879738" cy="46030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1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41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1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41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100" dirty="0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27" name="Equation">
                <a:extLst>
                  <a:ext uri="{FF2B5EF4-FFF2-40B4-BE49-F238E27FC236}">
                    <a16:creationId xmlns:a16="http://schemas.microsoft.com/office/drawing/2014/main" id="{75EAFAD0-2FEF-AD4F-8E98-149AC1A96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05" y="1121334"/>
                <a:ext cx="879738" cy="460300"/>
              </a:xfrm>
              <a:prstGeom prst="rect">
                <a:avLst/>
              </a:prstGeom>
              <a:blipFill>
                <a:blip r:embed="rId7"/>
                <a:stretch>
                  <a:fillRect l="-18310" r="-43662" b="-7894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Equation">
                <a:extLst>
                  <a:ext uri="{FF2B5EF4-FFF2-40B4-BE49-F238E27FC236}">
                    <a16:creationId xmlns:a16="http://schemas.microsoft.com/office/drawing/2014/main" xmlns="" id="{156B8F45-A35F-0441-B2A7-7C7D666E4948}"/>
                  </a:ext>
                </a:extLst>
              </p:cNvPr>
              <p:cNvSpPr txBox="1"/>
              <p:nvPr/>
            </p:nvSpPr>
            <p:spPr>
              <a:xfrm>
                <a:off x="7142729" y="1123011"/>
                <a:ext cx="1370126" cy="45694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4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4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4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4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000" dirty="0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28" name="Equation">
                <a:extLst>
                  <a:ext uri="{FF2B5EF4-FFF2-40B4-BE49-F238E27FC236}">
                    <a16:creationId xmlns:a16="http://schemas.microsoft.com/office/drawing/2014/main" id="{156B8F45-A35F-0441-B2A7-7C7D666E4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729" y="1123011"/>
                <a:ext cx="1370126" cy="456947"/>
              </a:xfrm>
              <a:prstGeom prst="rect">
                <a:avLst/>
              </a:prstGeom>
              <a:blipFill>
                <a:blip r:embed="rId8"/>
                <a:stretch>
                  <a:fillRect l="-11927" r="-23853" b="-8108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Equation">
                <a:extLst>
                  <a:ext uri="{FF2B5EF4-FFF2-40B4-BE49-F238E27FC236}">
                    <a16:creationId xmlns:a16="http://schemas.microsoft.com/office/drawing/2014/main" xmlns="" id="{FA239AB6-E0A3-DC44-B0E6-6EB4538E3F77}"/>
                  </a:ext>
                </a:extLst>
              </p:cNvPr>
              <p:cNvSpPr txBox="1"/>
              <p:nvPr/>
            </p:nvSpPr>
            <p:spPr>
              <a:xfrm>
                <a:off x="9619412" y="1123011"/>
                <a:ext cx="1353425" cy="45694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4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4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4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4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000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29" name="Equation">
                <a:extLst>
                  <a:ext uri="{FF2B5EF4-FFF2-40B4-BE49-F238E27FC236}">
                    <a16:creationId xmlns:a16="http://schemas.microsoft.com/office/drawing/2014/main" id="{FA239AB6-E0A3-DC44-B0E6-6EB4538E3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412" y="1123011"/>
                <a:ext cx="1353425" cy="456947"/>
              </a:xfrm>
              <a:prstGeom prst="rect">
                <a:avLst/>
              </a:prstGeom>
              <a:blipFill>
                <a:blip r:embed="rId9"/>
                <a:stretch>
                  <a:fillRect l="-12037" r="-25000" b="-8108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Equation">
                <a:extLst>
                  <a:ext uri="{FF2B5EF4-FFF2-40B4-BE49-F238E27FC236}">
                    <a16:creationId xmlns:a16="http://schemas.microsoft.com/office/drawing/2014/main" xmlns="" id="{3471ED87-0556-3143-8D87-4DCD68794D62}"/>
                  </a:ext>
                </a:extLst>
              </p:cNvPr>
              <p:cNvSpPr txBox="1"/>
              <p:nvPr/>
            </p:nvSpPr>
            <p:spPr>
              <a:xfrm>
                <a:off x="6522262" y="1276562"/>
                <a:ext cx="183262" cy="18326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sz="2600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30" name="Equation">
                <a:extLst>
                  <a:ext uri="{FF2B5EF4-FFF2-40B4-BE49-F238E27FC236}">
                    <a16:creationId xmlns:a16="http://schemas.microsoft.com/office/drawing/2014/main" id="{3471ED87-0556-3143-8D87-4DCD68794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62" y="1276562"/>
                <a:ext cx="183262" cy="183262"/>
              </a:xfrm>
              <a:prstGeom prst="rect">
                <a:avLst/>
              </a:prstGeom>
              <a:blipFill>
                <a:blip r:embed="rId10"/>
                <a:stretch>
                  <a:fillRect l="-46667" r="-73333" b="-10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xmlns="" id="{7C7158EF-25D7-5143-9D9F-C07371FE56FF}"/>
              </a:ext>
            </a:extLst>
          </p:cNvPr>
          <p:cNvSpPr txBox="1">
            <a:spLocks/>
          </p:cNvSpPr>
          <p:nvPr/>
        </p:nvSpPr>
        <p:spPr>
          <a:xfrm>
            <a:off x="-384148" y="1186792"/>
            <a:ext cx="4627380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algn="ctr"/>
            <a:r>
              <a:rPr lang="en-US" dirty="0"/>
              <a:t>Priors</a:t>
            </a:r>
          </a:p>
        </p:txBody>
      </p:sp>
    </p:spTree>
    <p:extLst>
      <p:ext uri="{BB962C8B-B14F-4D97-AF65-F5344CB8AC3E}">
        <p14:creationId xmlns:p14="http://schemas.microsoft.com/office/powerpoint/2010/main" val="231863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dvAuto="0"/>
      <p:bldP spid="16" grpId="0" animBg="1" advAuto="0"/>
      <p:bldP spid="17" grpId="0" animBg="1" advAuto="0"/>
      <p:bldP spid="18" grpId="0" animBg="1" advAuto="0"/>
      <p:bldP spid="19" grpId="0" animBg="1" advAuto="0"/>
      <p:bldP spid="20" grpId="0" animBg="1" advAuto="0"/>
      <p:bldP spid="21" grpId="0" animBg="1" advAuto="0"/>
      <p:bldP spid="22" grpId="0" animBg="1" advAuto="0"/>
      <p:bldP spid="23" grpId="0" animBg="1" advAuto="0"/>
      <p:bldP spid="27" grpId="0" animBg="1" advAuto="0"/>
      <p:bldP spid="28" grpId="0" animBg="1" advAuto="0"/>
      <p:bldP spid="29" grpId="0" animBg="1" advAuto="0"/>
      <p:bldP spid="30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0358D7-35B5-A24D-9FFC-5AADE7AC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92" y="3270182"/>
            <a:ext cx="11493416" cy="767276"/>
          </a:xfrm>
        </p:spPr>
        <p:txBody>
          <a:bodyPr/>
          <a:lstStyle/>
          <a:p>
            <a:pPr algn="ctr"/>
            <a:r>
              <a:rPr lang="en-US" dirty="0"/>
              <a:t>MCMC is eventually accurate, but not scalable to large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176357F-FECE-DE43-8C6E-86EBC3386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quation">
                <a:extLst>
                  <a:ext uri="{FF2B5EF4-FFF2-40B4-BE49-F238E27FC236}">
                    <a16:creationId xmlns:a16="http://schemas.microsoft.com/office/drawing/2014/main" xmlns="" id="{E2427303-3750-CC48-8EF8-D68019E5631F}"/>
                  </a:ext>
                </a:extLst>
              </p:cNvPr>
              <p:cNvSpPr txBox="1"/>
              <p:nvPr/>
            </p:nvSpPr>
            <p:spPr>
              <a:xfrm>
                <a:off x="6999609" y="1363916"/>
                <a:ext cx="229744" cy="16421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</m:oMath>
                  </m:oMathPara>
                </a14:m>
                <a:endParaRPr sz="3000" dirty="0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23" name="Equation">
                <a:extLst>
                  <a:ext uri="{FF2B5EF4-FFF2-40B4-BE49-F238E27FC236}">
                    <a16:creationId xmlns:a16="http://schemas.microsoft.com/office/drawing/2014/main" id="{E2427303-3750-CC48-8EF8-D68019E56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609" y="1363916"/>
                <a:ext cx="229744" cy="164212"/>
              </a:xfrm>
              <a:prstGeom prst="rect">
                <a:avLst/>
              </a:prstGeom>
              <a:blipFill>
                <a:blip r:embed="rId2"/>
                <a:stretch>
                  <a:fillRect l="-42105" r="-57895" b="-1642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Equation">
                <a:extLst>
                  <a:ext uri="{FF2B5EF4-FFF2-40B4-BE49-F238E27FC236}">
                    <a16:creationId xmlns:a16="http://schemas.microsoft.com/office/drawing/2014/main" xmlns="" id="{75EAFAD0-2FEF-AD4F-8E98-149AC1A96AD7}"/>
                  </a:ext>
                </a:extLst>
              </p:cNvPr>
              <p:cNvSpPr txBox="1"/>
              <p:nvPr/>
            </p:nvSpPr>
            <p:spPr>
              <a:xfrm>
                <a:off x="3117305" y="1235634"/>
                <a:ext cx="879738" cy="46030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1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41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1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41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100" dirty="0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27" name="Equation">
                <a:extLst>
                  <a:ext uri="{FF2B5EF4-FFF2-40B4-BE49-F238E27FC236}">
                    <a16:creationId xmlns:a16="http://schemas.microsoft.com/office/drawing/2014/main" id="{75EAFAD0-2FEF-AD4F-8E98-149AC1A96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305" y="1235634"/>
                <a:ext cx="879738" cy="460300"/>
              </a:xfrm>
              <a:prstGeom prst="rect">
                <a:avLst/>
              </a:prstGeom>
              <a:blipFill>
                <a:blip r:embed="rId3"/>
                <a:stretch>
                  <a:fillRect l="-18310" r="-43662" b="-7894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Equation">
                <a:extLst>
                  <a:ext uri="{FF2B5EF4-FFF2-40B4-BE49-F238E27FC236}">
                    <a16:creationId xmlns:a16="http://schemas.microsoft.com/office/drawing/2014/main" xmlns="" id="{156B8F45-A35F-0441-B2A7-7C7D666E4948}"/>
                  </a:ext>
                </a:extLst>
              </p:cNvPr>
              <p:cNvSpPr txBox="1"/>
              <p:nvPr/>
            </p:nvSpPr>
            <p:spPr>
              <a:xfrm>
                <a:off x="5136129" y="1237311"/>
                <a:ext cx="1370126" cy="45694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4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4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4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4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000" dirty="0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28" name="Equation">
                <a:extLst>
                  <a:ext uri="{FF2B5EF4-FFF2-40B4-BE49-F238E27FC236}">
                    <a16:creationId xmlns:a16="http://schemas.microsoft.com/office/drawing/2014/main" id="{156B8F45-A35F-0441-B2A7-7C7D666E4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129" y="1237311"/>
                <a:ext cx="1370126" cy="456947"/>
              </a:xfrm>
              <a:prstGeom prst="rect">
                <a:avLst/>
              </a:prstGeom>
              <a:blipFill>
                <a:blip r:embed="rId4"/>
                <a:stretch>
                  <a:fillRect l="-11927" r="-23853" b="-8108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Equation">
                <a:extLst>
                  <a:ext uri="{FF2B5EF4-FFF2-40B4-BE49-F238E27FC236}">
                    <a16:creationId xmlns:a16="http://schemas.microsoft.com/office/drawing/2014/main" xmlns="" id="{FA239AB6-E0A3-DC44-B0E6-6EB4538E3F77}"/>
                  </a:ext>
                </a:extLst>
              </p:cNvPr>
              <p:cNvSpPr txBox="1"/>
              <p:nvPr/>
            </p:nvSpPr>
            <p:spPr>
              <a:xfrm>
                <a:off x="7612812" y="1237311"/>
                <a:ext cx="1353425" cy="45694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4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4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4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4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000" dirty="0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29" name="Equation">
                <a:extLst>
                  <a:ext uri="{FF2B5EF4-FFF2-40B4-BE49-F238E27FC236}">
                    <a16:creationId xmlns:a16="http://schemas.microsoft.com/office/drawing/2014/main" id="{FA239AB6-E0A3-DC44-B0E6-6EB4538E3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812" y="1237311"/>
                <a:ext cx="1353425" cy="456947"/>
              </a:xfrm>
              <a:prstGeom prst="rect">
                <a:avLst/>
              </a:prstGeom>
              <a:blipFill>
                <a:blip r:embed="rId5"/>
                <a:stretch>
                  <a:fillRect l="-12037" r="-25000" b="-8108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Equation">
                <a:extLst>
                  <a:ext uri="{FF2B5EF4-FFF2-40B4-BE49-F238E27FC236}">
                    <a16:creationId xmlns:a16="http://schemas.microsoft.com/office/drawing/2014/main" xmlns="" id="{3471ED87-0556-3143-8D87-4DCD68794D62}"/>
                  </a:ext>
                </a:extLst>
              </p:cNvPr>
              <p:cNvSpPr txBox="1"/>
              <p:nvPr/>
            </p:nvSpPr>
            <p:spPr>
              <a:xfrm>
                <a:off x="4515662" y="1390862"/>
                <a:ext cx="183262" cy="18326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sz="2600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30" name="Equation">
                <a:extLst>
                  <a:ext uri="{FF2B5EF4-FFF2-40B4-BE49-F238E27FC236}">
                    <a16:creationId xmlns:a16="http://schemas.microsoft.com/office/drawing/2014/main" id="{3471ED87-0556-3143-8D87-4DCD68794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662" y="1390862"/>
                <a:ext cx="183262" cy="183262"/>
              </a:xfrm>
              <a:prstGeom prst="rect">
                <a:avLst/>
              </a:prstGeom>
              <a:blipFill>
                <a:blip r:embed="rId6"/>
                <a:stretch>
                  <a:fillRect l="-46667" r="-73333" b="-10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xmlns="" id="{92576030-E5BE-BC4B-A257-5240B8CCD6FC}"/>
              </a:ext>
            </a:extLst>
          </p:cNvPr>
          <p:cNvSpPr txBox="1">
            <a:spLocks/>
          </p:cNvSpPr>
          <p:nvPr/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/>
              <a:t>Bayesian Neural Networks</a:t>
            </a:r>
            <a:endParaRPr 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xmlns="" id="{42953093-ECB6-E246-8177-69A5AC52EC51}"/>
              </a:ext>
            </a:extLst>
          </p:cNvPr>
          <p:cNvSpPr txBox="1">
            <a:spLocks/>
          </p:cNvSpPr>
          <p:nvPr/>
        </p:nvSpPr>
        <p:spPr>
          <a:xfrm>
            <a:off x="909820" y="4024457"/>
            <a:ext cx="10448560" cy="697524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algn="ctr"/>
            <a:r>
              <a:rPr lang="en-US" dirty="0"/>
              <a:t>Approximate Bayesian Inference: Variational Inference</a:t>
            </a:r>
          </a:p>
        </p:txBody>
      </p:sp>
    </p:spTree>
    <p:extLst>
      <p:ext uri="{BB962C8B-B14F-4D97-AF65-F5344CB8AC3E}">
        <p14:creationId xmlns:p14="http://schemas.microsoft.com/office/powerpoint/2010/main" val="1527733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BA4120-578C-474B-851D-AD031D21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0D411A-4FF8-3C44-9776-36A1D64C7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9"/>
            <a:ext cx="10327008" cy="701842"/>
          </a:xfrm>
        </p:spPr>
        <p:txBody>
          <a:bodyPr/>
          <a:lstStyle/>
          <a:p>
            <a:r>
              <a:rPr lang="en-US" dirty="0"/>
              <a:t>Optimization approach -&gt; Q a family of “nice” distributions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02B73C6-9123-9E44-A617-40CDF6652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AEC4F4B-B806-7F4D-8F54-130AE4435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965" y="2670175"/>
            <a:ext cx="6282158" cy="2940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A98A93D-4172-1847-A1F6-3496E51F5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15" y="3562350"/>
            <a:ext cx="3987800" cy="1155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C43F239-ABC1-3C40-92D9-C0ECA993F75B}"/>
              </a:ext>
            </a:extLst>
          </p:cNvPr>
          <p:cNvSpPr/>
          <p:nvPr/>
        </p:nvSpPr>
        <p:spPr>
          <a:xfrm>
            <a:off x="7973122" y="5319132"/>
            <a:ext cx="401444" cy="2341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1506B5F-DF61-8348-8A7F-4076D4D07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335" t="247" r="5275" b="67182"/>
          <a:stretch/>
        </p:blipFill>
        <p:spPr>
          <a:xfrm>
            <a:off x="8411805" y="5301801"/>
            <a:ext cx="219239" cy="323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CF92F68-3F26-F341-A391-7723AC220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643"/>
          <a:stretch/>
        </p:blipFill>
        <p:spPr>
          <a:xfrm>
            <a:off x="6437476" y="3540048"/>
            <a:ext cx="1290321" cy="11557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62916C5-DBB5-BC4E-9AE9-01ED7E647B7B}"/>
              </a:ext>
            </a:extLst>
          </p:cNvPr>
          <p:cNvSpPr/>
          <p:nvPr/>
        </p:nvSpPr>
        <p:spPr>
          <a:xfrm>
            <a:off x="7638585" y="3813717"/>
            <a:ext cx="773220" cy="326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B480D3C-E4AD-824A-A0CB-5A5F395EC304}"/>
              </a:ext>
            </a:extLst>
          </p:cNvPr>
          <p:cNvSpPr/>
          <p:nvPr/>
        </p:nvSpPr>
        <p:spPr>
          <a:xfrm>
            <a:off x="10595203" y="4063497"/>
            <a:ext cx="507279" cy="4549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50C789B7-5DF5-5C43-A8AC-7CB1618FA7BD}"/>
                  </a:ext>
                </a:extLst>
              </p:cNvPr>
              <p:cNvSpPr txBox="1"/>
              <p:nvPr/>
            </p:nvSpPr>
            <p:spPr>
              <a:xfrm>
                <a:off x="10357314" y="3863201"/>
                <a:ext cx="74516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3600" b="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  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C789B7-5DF5-5C43-A8AC-7CB1618FA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314" y="3863201"/>
                <a:ext cx="745168" cy="553998"/>
              </a:xfrm>
              <a:prstGeom prst="rect">
                <a:avLst/>
              </a:prstGeom>
              <a:blipFill>
                <a:blip r:embed="rId4"/>
                <a:stretch>
                  <a:fillRect l="-24138" t="-22222" r="-36207" b="-4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3D8862D-651B-EF4F-8EEF-8676742D5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335" t="247" r="5275" b="67182"/>
          <a:stretch/>
        </p:blipFill>
        <p:spPr>
          <a:xfrm>
            <a:off x="10741049" y="4025778"/>
            <a:ext cx="219239" cy="32384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xmlns="" id="{26DD027D-71E9-A949-A947-5597682524F9}"/>
              </a:ext>
            </a:extLst>
          </p:cNvPr>
          <p:cNvSpPr/>
          <p:nvPr/>
        </p:nvSpPr>
        <p:spPr>
          <a:xfrm>
            <a:off x="6262631" y="3673204"/>
            <a:ext cx="1527719" cy="802888"/>
          </a:xfrm>
          <a:prstGeom prst="ellipse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C4077EA1-D356-7B4A-A7A4-E68B4F2A0B22}"/>
              </a:ext>
            </a:extLst>
          </p:cNvPr>
          <p:cNvSpPr/>
          <p:nvPr/>
        </p:nvSpPr>
        <p:spPr>
          <a:xfrm>
            <a:off x="10290719" y="3791415"/>
            <a:ext cx="927407" cy="753907"/>
          </a:xfrm>
          <a:prstGeom prst="ellipse">
            <a:avLst/>
          </a:prstGeom>
          <a:noFill/>
          <a:ln w="254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64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53E2DE-E6FD-4D4A-9CAE-39C8C895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Inference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911F2CB-6459-0E43-B950-2D620253D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quation">
                <a:extLst>
                  <a:ext uri="{FF2B5EF4-FFF2-40B4-BE49-F238E27FC236}">
                    <a16:creationId xmlns:a16="http://schemas.microsoft.com/office/drawing/2014/main" xmlns="" id="{4EBEEBA5-A06C-7E43-B819-720A370F3F68}"/>
                  </a:ext>
                </a:extLst>
              </p:cNvPr>
              <p:cNvSpPr txBox="1"/>
              <p:nvPr/>
            </p:nvSpPr>
            <p:spPr>
              <a:xfrm>
                <a:off x="4307563" y="942575"/>
                <a:ext cx="3984782" cy="115420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600" i="1" smtClean="0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3600" i="1" smtClean="0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600" i="1" smtClean="0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3600" i="1" smtClean="0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3600" i="1" smtClean="0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3600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sz="36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36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sz="36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sz="36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sz="36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sz="36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sz="36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36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sz="36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sz="36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sz="36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36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sz="36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6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sz="36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sz="36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sz="36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sz="3600" dirty="0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5" name="Equation">
                <a:extLst>
                  <a:ext uri="{FF2B5EF4-FFF2-40B4-BE49-F238E27FC236}">
                    <a16:creationId xmlns:a16="http://schemas.microsoft.com/office/drawing/2014/main" id="{4EBEEBA5-A06C-7E43-B819-720A370F3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563" y="942575"/>
                <a:ext cx="3984782" cy="1154203"/>
              </a:xfrm>
              <a:prstGeom prst="rect">
                <a:avLst/>
              </a:prstGeom>
              <a:blipFill>
                <a:blip r:embed="rId3"/>
                <a:stretch>
                  <a:fillRect l="-3810" t="-2174" r="-9524" b="-2173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quation">
                <a:extLst>
                  <a:ext uri="{FF2B5EF4-FFF2-40B4-BE49-F238E27FC236}">
                    <a16:creationId xmlns:a16="http://schemas.microsoft.com/office/drawing/2014/main" xmlns="" id="{0357FEF3-D08A-FC47-8059-B5CD7CB37AAA}"/>
                  </a:ext>
                </a:extLst>
              </p:cNvPr>
              <p:cNvSpPr txBox="1"/>
              <p:nvPr/>
            </p:nvSpPr>
            <p:spPr>
              <a:xfrm>
                <a:off x="2694477" y="2449554"/>
                <a:ext cx="7494594" cy="4990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∗=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36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sz="36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sz="36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sz="3600" dirty="0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6" name="Equation">
                <a:extLst>
                  <a:ext uri="{FF2B5EF4-FFF2-40B4-BE49-F238E27FC236}">
                    <a16:creationId xmlns:a16="http://schemas.microsoft.com/office/drawing/2014/main" id="{0357FEF3-D08A-FC47-8059-B5CD7CB37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477" y="2449554"/>
                <a:ext cx="7494594" cy="499080"/>
              </a:xfrm>
              <a:prstGeom prst="rect">
                <a:avLst/>
              </a:prstGeom>
              <a:blipFill>
                <a:blip r:embed="rId4"/>
                <a:stretch>
                  <a:fillRect l="-2030" r="-12690" b="-47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Kullback-Leibler divergence:">
            <a:extLst>
              <a:ext uri="{FF2B5EF4-FFF2-40B4-BE49-F238E27FC236}">
                <a16:creationId xmlns:a16="http://schemas.microsoft.com/office/drawing/2014/main" xmlns="" id="{A2A3EF71-0CA0-7A44-B1BB-459F75004E69}"/>
              </a:ext>
            </a:extLst>
          </p:cNvPr>
          <p:cNvSpPr txBox="1"/>
          <p:nvPr/>
        </p:nvSpPr>
        <p:spPr>
          <a:xfrm>
            <a:off x="349292" y="1860476"/>
            <a:ext cx="535677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/>
              <a:t>   </a:t>
            </a:r>
            <a:r>
              <a:rPr dirty="0" err="1"/>
              <a:t>Kullback-Leibler</a:t>
            </a:r>
            <a:r>
              <a:rPr dirty="0"/>
              <a:t> divergence: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quation">
                <a:extLst>
                  <a:ext uri="{FF2B5EF4-FFF2-40B4-BE49-F238E27FC236}">
                    <a16:creationId xmlns:a16="http://schemas.microsoft.com/office/drawing/2014/main" xmlns="" id="{70CC1C09-6CF6-7A45-9675-FD5604697D39}"/>
                  </a:ext>
                </a:extLst>
              </p:cNvPr>
              <p:cNvSpPr txBox="1"/>
              <p:nvPr/>
            </p:nvSpPr>
            <p:spPr>
              <a:xfrm>
                <a:off x="2678610" y="3254093"/>
                <a:ext cx="5324097" cy="4096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sz="3000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)≡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sz="3000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𝐸𝐿𝐵𝑂</m:t>
                      </m:r>
                    </m:oMath>
                  </m:oMathPara>
                </a14:m>
                <a:endParaRPr sz="3000" dirty="0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8" name="Equation">
                <a:extLst>
                  <a:ext uri="{FF2B5EF4-FFF2-40B4-BE49-F238E27FC236}">
                    <a16:creationId xmlns:a16="http://schemas.microsoft.com/office/drawing/2014/main" id="{70CC1C09-6CF6-7A45-9675-FD5604697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610" y="3254093"/>
                <a:ext cx="5324097" cy="409614"/>
              </a:xfrm>
              <a:prstGeom prst="rect">
                <a:avLst/>
              </a:prstGeom>
              <a:blipFill>
                <a:blip r:embed="rId5"/>
                <a:stretch>
                  <a:fillRect l="-3095" r="-12381" b="-5454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6C733D01-DAF1-8B4C-9B47-A287A4A40A91}"/>
              </a:ext>
            </a:extLst>
          </p:cNvPr>
          <p:cNvGrpSpPr/>
          <p:nvPr/>
        </p:nvGrpSpPr>
        <p:grpSpPr>
          <a:xfrm>
            <a:off x="2581393" y="3937484"/>
            <a:ext cx="7720762" cy="2488204"/>
            <a:chOff x="2581393" y="3937484"/>
            <a:chExt cx="7720762" cy="248820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9577720B-CC94-4440-BA73-F2E61920C6E6}"/>
                </a:ext>
              </a:extLst>
            </p:cNvPr>
            <p:cNvSpPr/>
            <p:nvPr/>
          </p:nvSpPr>
          <p:spPr>
            <a:xfrm>
              <a:off x="2581393" y="3948233"/>
              <a:ext cx="7720762" cy="24316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2A1E77B8-C9FC-B44B-BA36-83692408E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8570" y="3937484"/>
              <a:ext cx="3746408" cy="242986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552F213E-9993-2D4B-A204-076CA083665A}"/>
                </a:ext>
              </a:extLst>
            </p:cNvPr>
            <p:cNvSpPr/>
            <p:nvPr/>
          </p:nvSpPr>
          <p:spPr>
            <a:xfrm>
              <a:off x="7170234" y="5449933"/>
              <a:ext cx="943031" cy="318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Equation">
                  <a:extLst>
                    <a:ext uri="{FF2B5EF4-FFF2-40B4-BE49-F238E27FC236}">
                      <a16:creationId xmlns:a16="http://schemas.microsoft.com/office/drawing/2014/main" xmlns="" id="{59CCDED3-5D1B-2645-8D43-CF2E83CC38D5}"/>
                    </a:ext>
                  </a:extLst>
                </p:cNvPr>
                <p:cNvSpPr txBox="1"/>
                <p:nvPr/>
              </p:nvSpPr>
              <p:spPr>
                <a:xfrm>
                  <a:off x="7389022" y="5298507"/>
                  <a:ext cx="1851912" cy="553998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latinLnBrk="1">
                    <a:defRPr sz="1800"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>
                            <a:solidFill>
                              <a:srgbClr val="324763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i="1">
                            <a:solidFill>
                              <a:srgbClr val="324763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600" i="1">
                            <a:solidFill>
                              <a:srgbClr val="324763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sz="3600" dirty="0">
                    <a:solidFill>
                      <a:srgbClr val="324863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Equation">
                  <a:extLst>
                    <a:ext uri="{FF2B5EF4-FFF2-40B4-BE49-F238E27FC236}">
                      <a16:creationId xmlns:a16="http://schemas.microsoft.com/office/drawing/2014/main" id="{59CCDED3-5D1B-2645-8D43-CF2E83CC38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9022" y="5298507"/>
                  <a:ext cx="1851912" cy="553998"/>
                </a:xfrm>
                <a:prstGeom prst="rect">
                  <a:avLst/>
                </a:prstGeom>
                <a:blipFill>
                  <a:blip r:embed="rId7"/>
                  <a:stretch>
                    <a:fillRect b="-33333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B9C92059-C4CA-F248-B938-13904FB6D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06688" y="5248486"/>
              <a:ext cx="1513886" cy="74012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DE08AB0D-2724-9B45-BBA3-1724C1DA5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92172" y="4281871"/>
              <a:ext cx="1726184" cy="622229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990C7BB7-8B6F-C448-BFD6-B000F56C5E4C}"/>
                </a:ext>
              </a:extLst>
            </p:cNvPr>
            <p:cNvSpPr/>
            <p:nvPr/>
          </p:nvSpPr>
          <p:spPr>
            <a:xfrm>
              <a:off x="5233695" y="5416480"/>
              <a:ext cx="263077" cy="361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xmlns="" id="{A0080D90-4B1A-CD40-A91D-87FA2643A578}"/>
                    </a:ext>
                  </a:extLst>
                </p:cNvPr>
                <p:cNvSpPr/>
                <p:nvPr/>
              </p:nvSpPr>
              <p:spPr>
                <a:xfrm>
                  <a:off x="5065223" y="5308175"/>
                  <a:ext cx="606337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solidFill>
                              <a:srgbClr val="324763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0080D90-4B1A-CD40-A91D-87FA2643A5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5223" y="5308175"/>
                  <a:ext cx="606337" cy="584775"/>
                </a:xfrm>
                <a:prstGeom prst="rect">
                  <a:avLst/>
                </a:prstGeom>
                <a:blipFill>
                  <a:blip r:embed="rId10"/>
                  <a:stretch>
                    <a:fillRect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Kullback-Leibler divergence:">
              <a:extLst>
                <a:ext uri="{FF2B5EF4-FFF2-40B4-BE49-F238E27FC236}">
                  <a16:creationId xmlns:a16="http://schemas.microsoft.com/office/drawing/2014/main" xmlns="" id="{AB7FB6F9-8A2F-074E-AFDC-67815C27A1CB}"/>
                </a:ext>
              </a:extLst>
            </p:cNvPr>
            <p:cNvSpPr txBox="1"/>
            <p:nvPr/>
          </p:nvSpPr>
          <p:spPr>
            <a:xfrm>
              <a:off x="9600136" y="6107652"/>
              <a:ext cx="644407" cy="31803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/>
            </a:lstStyle>
            <a:p>
              <a:pPr algn="r"/>
              <a:r>
                <a:rPr sz="1400" dirty="0"/>
                <a:t>   </a:t>
              </a:r>
              <a:r>
                <a:rPr lang="en-US" sz="1200" dirty="0">
                  <a:cs typeface="Al Bayan Plain" pitchFamily="2" charset="-78"/>
                </a:rPr>
                <a:t>Bishop</a:t>
              </a:r>
              <a:endParaRPr sz="1200" dirty="0">
                <a:cs typeface="Al Bayan Plain" pitchFamily="2" charset="-78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420E42A0-CC42-BB4B-9E9E-F30E17978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85459" y="5354280"/>
              <a:ext cx="1806074" cy="663069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F7C039A5-394C-6141-95EA-9C5EAC6BD277}"/>
                </a:ext>
              </a:extLst>
            </p:cNvPr>
            <p:cNvSpPr/>
            <p:nvPr/>
          </p:nvSpPr>
          <p:spPr>
            <a:xfrm>
              <a:off x="8130583" y="5428526"/>
              <a:ext cx="737925" cy="4709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Equation">
                  <a:extLst>
                    <a:ext uri="{FF2B5EF4-FFF2-40B4-BE49-F238E27FC236}">
                      <a16:creationId xmlns:a16="http://schemas.microsoft.com/office/drawing/2014/main" xmlns="" id="{D23C68BF-6665-E543-A875-1CAF366B3316}"/>
                    </a:ext>
                  </a:extLst>
                </p:cNvPr>
                <p:cNvSpPr txBox="1"/>
                <p:nvPr/>
              </p:nvSpPr>
              <p:spPr>
                <a:xfrm>
                  <a:off x="7624400" y="5376582"/>
                  <a:ext cx="1742399" cy="553998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latinLnBrk="1">
                    <a:defRPr sz="1800"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>
                            <a:solidFill>
                              <a:srgbClr val="324763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i="1">
                            <a:solidFill>
                              <a:srgbClr val="324763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600" i="1">
                            <a:solidFill>
                              <a:srgbClr val="324763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sz="3600" dirty="0">
                    <a:solidFill>
                      <a:srgbClr val="324863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Equation">
                  <a:extLst>
                    <a:ext uri="{FF2B5EF4-FFF2-40B4-BE49-F238E27FC236}">
                      <a16:creationId xmlns:a16="http://schemas.microsoft.com/office/drawing/2014/main" id="{D23C68BF-6665-E543-A875-1CAF366B3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4400" y="5376582"/>
                  <a:ext cx="1742399" cy="553998"/>
                </a:xfrm>
                <a:prstGeom prst="rect">
                  <a:avLst/>
                </a:prstGeom>
                <a:blipFill>
                  <a:blip r:embed="rId12"/>
                  <a:stretch>
                    <a:fillRect b="-31111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073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  <p:bldP spid="8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B9CBD2-A9C0-1547-8BC9-E5E0C8CF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Inference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BCC13F-FC79-4442-82C2-B4F907B39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17</a:t>
            </a:fld>
            <a:endParaRPr lang="en-US"/>
          </a:p>
        </p:txBody>
      </p:sp>
      <p:pic>
        <p:nvPicPr>
          <p:cNvPr id="5" name="Screen Shot 2019-07-24 at 1.05.33 PM.png" descr="Screen Shot 2019-07-24 at 1.05.33 PM.png">
            <a:extLst>
              <a:ext uri="{FF2B5EF4-FFF2-40B4-BE49-F238E27FC236}">
                <a16:creationId xmlns:a16="http://schemas.microsoft.com/office/drawing/2014/main" xmlns="" id="{F6A00A17-A613-EA4B-B288-90CD29D37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1723" r="3911"/>
          <a:stretch>
            <a:fillRect/>
          </a:stretch>
        </p:blipFill>
        <p:spPr>
          <a:xfrm>
            <a:off x="2184997" y="1369526"/>
            <a:ext cx="7795221" cy="5287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Screen Shot 2019-07-25 at 2.26.12 PM.png" descr="Screen Shot 2019-07-25 at 2.26.12 PM.png">
            <a:extLst>
              <a:ext uri="{FF2B5EF4-FFF2-40B4-BE49-F238E27FC236}">
                <a16:creationId xmlns:a16="http://schemas.microsoft.com/office/drawing/2014/main" xmlns="" id="{A8B22D34-7E97-8142-929B-83D153ADD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2609" t="1395" r="3151"/>
          <a:stretch>
            <a:fillRect/>
          </a:stretch>
        </p:blipFill>
        <p:spPr>
          <a:xfrm>
            <a:off x="3154499" y="1429298"/>
            <a:ext cx="5924019" cy="521486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Input">
            <a:extLst>
              <a:ext uri="{FF2B5EF4-FFF2-40B4-BE49-F238E27FC236}">
                <a16:creationId xmlns:a16="http://schemas.microsoft.com/office/drawing/2014/main" xmlns="" id="{8AB96D21-0D12-F448-8161-431318766AAA}"/>
              </a:ext>
            </a:extLst>
          </p:cNvPr>
          <p:cNvSpPr txBox="1"/>
          <p:nvPr/>
        </p:nvSpPr>
        <p:spPr>
          <a:xfrm>
            <a:off x="210497" y="3695694"/>
            <a:ext cx="110966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3200"/>
            </a:lvl1pPr>
          </a:lstStyle>
          <a:p>
            <a:r>
              <a:rPr dirty="0"/>
              <a:t>Input</a:t>
            </a:r>
          </a:p>
        </p:txBody>
      </p:sp>
      <p:sp>
        <p:nvSpPr>
          <p:cNvPr id="8" name="Group">
            <a:extLst>
              <a:ext uri="{FF2B5EF4-FFF2-40B4-BE49-F238E27FC236}">
                <a16:creationId xmlns:a16="http://schemas.microsoft.com/office/drawing/2014/main" xmlns="" id="{39ED99D5-6F21-284E-BC0E-85C6A65EA759}"/>
              </a:ext>
            </a:extLst>
          </p:cNvPr>
          <p:cNvSpPr/>
          <p:nvPr/>
        </p:nvSpPr>
        <p:spPr>
          <a:xfrm flipH="1">
            <a:off x="1404285" y="4036731"/>
            <a:ext cx="422850" cy="1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  <a:headEnd type="arrow"/>
            <a:tailEnd type="none" len="sm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202020"/>
                </a:solidFill>
              </a:defRPr>
            </a:pPr>
            <a:endParaRPr/>
          </a:p>
        </p:txBody>
      </p:sp>
      <p:sp>
        <p:nvSpPr>
          <p:cNvPr id="9" name="Group">
            <a:extLst>
              <a:ext uri="{FF2B5EF4-FFF2-40B4-BE49-F238E27FC236}">
                <a16:creationId xmlns:a16="http://schemas.microsoft.com/office/drawing/2014/main" xmlns="" id="{2E84B93D-F192-1E43-8FF9-7AC6D35A71B0}"/>
              </a:ext>
            </a:extLst>
          </p:cNvPr>
          <p:cNvSpPr/>
          <p:nvPr/>
        </p:nvSpPr>
        <p:spPr>
          <a:xfrm>
            <a:off x="10323947" y="4028294"/>
            <a:ext cx="420717" cy="1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202020"/>
                </a:solidFill>
              </a:defRPr>
            </a:pPr>
            <a:endParaRPr/>
          </a:p>
        </p:txBody>
      </p:sp>
      <p:sp>
        <p:nvSpPr>
          <p:cNvPr id="10" name="Output">
            <a:extLst>
              <a:ext uri="{FF2B5EF4-FFF2-40B4-BE49-F238E27FC236}">
                <a16:creationId xmlns:a16="http://schemas.microsoft.com/office/drawing/2014/main" xmlns="" id="{09DC9495-8394-F146-8864-C0556F795D95}"/>
              </a:ext>
            </a:extLst>
          </p:cNvPr>
          <p:cNvSpPr txBox="1"/>
          <p:nvPr/>
        </p:nvSpPr>
        <p:spPr>
          <a:xfrm>
            <a:off x="10604984" y="2763897"/>
            <a:ext cx="143331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Output</a:t>
            </a:r>
          </a:p>
        </p:txBody>
      </p:sp>
      <p:pic>
        <p:nvPicPr>
          <p:cNvPr id="11" name="Screen Shot 2019-07-25 at 2.26.12 PM.png" descr="Screen Shot 2019-07-25 at 2.26.12 PM.png">
            <a:extLst>
              <a:ext uri="{FF2B5EF4-FFF2-40B4-BE49-F238E27FC236}">
                <a16:creationId xmlns:a16="http://schemas.microsoft.com/office/drawing/2014/main" xmlns="" id="{C8CBB01E-C540-D040-90DE-58593B48CE43}"/>
              </a:ext>
            </a:extLst>
          </p:cNvPr>
          <p:cNvPicPr>
            <a:picLocks/>
          </p:cNvPicPr>
          <p:nvPr/>
        </p:nvPicPr>
        <p:blipFill>
          <a:blip r:embed="rId3">
            <a:extLst/>
          </a:blip>
          <a:srcRect l="12074" t="50913" r="79450" b="27384"/>
          <a:stretch>
            <a:fillRect/>
          </a:stretch>
        </p:blipFill>
        <p:spPr>
          <a:xfrm>
            <a:off x="10949720" y="3392215"/>
            <a:ext cx="776317" cy="11606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35275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B9CBD2-A9C0-1547-8BC9-E5E0C8CF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Inference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BCC13F-FC79-4442-82C2-B4F907B39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18</a:t>
            </a:fld>
            <a:endParaRPr lang="en-US"/>
          </a:p>
        </p:txBody>
      </p:sp>
      <p:pic>
        <p:nvPicPr>
          <p:cNvPr id="5" name="Screen Shot 2019-07-24 at 1.05.33 PM.png" descr="Screen Shot 2019-07-24 at 1.05.33 PM.png">
            <a:extLst>
              <a:ext uri="{FF2B5EF4-FFF2-40B4-BE49-F238E27FC236}">
                <a16:creationId xmlns:a16="http://schemas.microsoft.com/office/drawing/2014/main" xmlns="" id="{F6A00A17-A613-EA4B-B288-90CD29D37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1723" r="3911"/>
          <a:stretch>
            <a:fillRect/>
          </a:stretch>
        </p:blipFill>
        <p:spPr>
          <a:xfrm>
            <a:off x="2184997" y="1369526"/>
            <a:ext cx="7795221" cy="5287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Screen Shot 2019-07-25 at 2.26.12 PM.png" descr="Screen Shot 2019-07-25 at 2.26.12 PM.png">
            <a:extLst>
              <a:ext uri="{FF2B5EF4-FFF2-40B4-BE49-F238E27FC236}">
                <a16:creationId xmlns:a16="http://schemas.microsoft.com/office/drawing/2014/main" xmlns="" id="{A8B22D34-7E97-8142-929B-83D153ADD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2609" t="1395" r="3151"/>
          <a:stretch>
            <a:fillRect/>
          </a:stretch>
        </p:blipFill>
        <p:spPr>
          <a:xfrm>
            <a:off x="3154499" y="1429298"/>
            <a:ext cx="5924019" cy="521486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Input">
            <a:extLst>
              <a:ext uri="{FF2B5EF4-FFF2-40B4-BE49-F238E27FC236}">
                <a16:creationId xmlns:a16="http://schemas.microsoft.com/office/drawing/2014/main" xmlns="" id="{8AB96D21-0D12-F448-8161-431318766AAA}"/>
              </a:ext>
            </a:extLst>
          </p:cNvPr>
          <p:cNvSpPr txBox="1"/>
          <p:nvPr/>
        </p:nvSpPr>
        <p:spPr>
          <a:xfrm>
            <a:off x="210497" y="3695694"/>
            <a:ext cx="110966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3200"/>
            </a:lvl1pPr>
          </a:lstStyle>
          <a:p>
            <a:r>
              <a:rPr dirty="0"/>
              <a:t>Input</a:t>
            </a:r>
          </a:p>
        </p:txBody>
      </p:sp>
      <p:sp>
        <p:nvSpPr>
          <p:cNvPr id="8" name="Group">
            <a:extLst>
              <a:ext uri="{FF2B5EF4-FFF2-40B4-BE49-F238E27FC236}">
                <a16:creationId xmlns:a16="http://schemas.microsoft.com/office/drawing/2014/main" xmlns="" id="{39ED99D5-6F21-284E-BC0E-85C6A65EA759}"/>
              </a:ext>
            </a:extLst>
          </p:cNvPr>
          <p:cNvSpPr/>
          <p:nvPr/>
        </p:nvSpPr>
        <p:spPr>
          <a:xfrm flipH="1">
            <a:off x="1404285" y="4036731"/>
            <a:ext cx="422850" cy="1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  <a:headEnd type="arrow"/>
            <a:tailEnd type="none" len="sm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202020"/>
                </a:solidFill>
              </a:defRPr>
            </a:pPr>
            <a:endParaRPr/>
          </a:p>
        </p:txBody>
      </p:sp>
      <p:sp>
        <p:nvSpPr>
          <p:cNvPr id="9" name="Group">
            <a:extLst>
              <a:ext uri="{FF2B5EF4-FFF2-40B4-BE49-F238E27FC236}">
                <a16:creationId xmlns:a16="http://schemas.microsoft.com/office/drawing/2014/main" xmlns="" id="{2E84B93D-F192-1E43-8FF9-7AC6D35A71B0}"/>
              </a:ext>
            </a:extLst>
          </p:cNvPr>
          <p:cNvSpPr/>
          <p:nvPr/>
        </p:nvSpPr>
        <p:spPr>
          <a:xfrm>
            <a:off x="10323947" y="4028294"/>
            <a:ext cx="420717" cy="1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202020"/>
                </a:solidFill>
              </a:defRPr>
            </a:pPr>
            <a:endParaRPr/>
          </a:p>
        </p:txBody>
      </p:sp>
      <p:sp>
        <p:nvSpPr>
          <p:cNvPr id="10" name="Output">
            <a:extLst>
              <a:ext uri="{FF2B5EF4-FFF2-40B4-BE49-F238E27FC236}">
                <a16:creationId xmlns:a16="http://schemas.microsoft.com/office/drawing/2014/main" xmlns="" id="{09DC9495-8394-F146-8864-C0556F795D95}"/>
              </a:ext>
            </a:extLst>
          </p:cNvPr>
          <p:cNvSpPr txBox="1"/>
          <p:nvPr/>
        </p:nvSpPr>
        <p:spPr>
          <a:xfrm>
            <a:off x="10604984" y="2763897"/>
            <a:ext cx="143331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Output</a:t>
            </a:r>
          </a:p>
        </p:txBody>
      </p:sp>
      <p:pic>
        <p:nvPicPr>
          <p:cNvPr id="11" name="Screen Shot 2019-07-25 at 2.26.12 PM.png" descr="Screen Shot 2019-07-25 at 2.26.12 PM.png">
            <a:extLst>
              <a:ext uri="{FF2B5EF4-FFF2-40B4-BE49-F238E27FC236}">
                <a16:creationId xmlns:a16="http://schemas.microsoft.com/office/drawing/2014/main" xmlns="" id="{C8CBB01E-C540-D040-90DE-58593B48CE43}"/>
              </a:ext>
            </a:extLst>
          </p:cNvPr>
          <p:cNvPicPr>
            <a:picLocks/>
          </p:cNvPicPr>
          <p:nvPr/>
        </p:nvPicPr>
        <p:blipFill>
          <a:blip r:embed="rId3">
            <a:extLst/>
          </a:blip>
          <a:srcRect l="12074" t="50913" r="79450" b="27384"/>
          <a:stretch>
            <a:fillRect/>
          </a:stretch>
        </p:blipFill>
        <p:spPr>
          <a:xfrm>
            <a:off x="10949720" y="3392215"/>
            <a:ext cx="776317" cy="1160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Screen Shot 2019-07-31 at 12.52.52 PM.png" descr="Screen Shot 2019-07-31 at 12.52.52 PM.png">
            <a:extLst>
              <a:ext uri="{FF2B5EF4-FFF2-40B4-BE49-F238E27FC236}">
                <a16:creationId xmlns:a16="http://schemas.microsoft.com/office/drawing/2014/main" xmlns="" id="{611CB5EF-C09D-AA4B-BC64-160EEFDB8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1149" t="822" r="1149" b="20361"/>
          <a:stretch>
            <a:fillRect/>
          </a:stretch>
        </p:blipFill>
        <p:spPr>
          <a:xfrm>
            <a:off x="3155512" y="1429298"/>
            <a:ext cx="5912084" cy="5176766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quation">
                <a:extLst>
                  <a:ext uri="{FF2B5EF4-FFF2-40B4-BE49-F238E27FC236}">
                    <a16:creationId xmlns:a16="http://schemas.microsoft.com/office/drawing/2014/main" xmlns="" id="{994BA225-0687-514D-B2AB-B6BAB7316618}"/>
                  </a:ext>
                </a:extLst>
              </p:cNvPr>
              <p:cNvSpPr txBox="1"/>
              <p:nvPr/>
            </p:nvSpPr>
            <p:spPr>
              <a:xfrm>
                <a:off x="2911933" y="790651"/>
                <a:ext cx="6166585" cy="54898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∗=</m:t>
                      </m:r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36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sz="36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sz="36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sz="36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𝐸𝐿𝐵𝑂</m:t>
                      </m:r>
                    </m:oMath>
                  </m:oMathPara>
                </a14:m>
                <a:endParaRPr sz="3600" dirty="0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14" name="Equation">
                <a:extLst>
                  <a:ext uri="{FF2B5EF4-FFF2-40B4-BE49-F238E27FC236}">
                    <a16:creationId xmlns:a16="http://schemas.microsoft.com/office/drawing/2014/main" id="{994BA225-0687-514D-B2AB-B6BAB7316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933" y="790651"/>
                <a:ext cx="6166585" cy="548989"/>
              </a:xfrm>
              <a:prstGeom prst="rect">
                <a:avLst/>
              </a:prstGeom>
              <a:blipFill>
                <a:blip r:embed="rId5"/>
                <a:stretch>
                  <a:fillRect l="-2464" r="-6366" b="-3409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06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dvAuto="0"/>
      <p:bldP spid="14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D5F1AF-4AE4-7B4D-A403-67DC0F04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51909B-A4B3-1440-91CD-6C75C5C7E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947" y="2875079"/>
            <a:ext cx="477204" cy="482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12C17EA-1247-A247-B0B3-E48FDAF6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xmlns="" id="{C3F0B71B-193F-BA4A-833F-466D7B7EDF90}"/>
              </a:ext>
            </a:extLst>
          </p:cNvPr>
          <p:cNvSpPr/>
          <p:nvPr/>
        </p:nvSpPr>
        <p:spPr>
          <a:xfrm rot="16200000">
            <a:off x="1982988" y="1170188"/>
            <a:ext cx="2806700" cy="3234924"/>
          </a:xfrm>
          <a:prstGeom prst="halfFrame">
            <a:avLst>
              <a:gd name="adj1" fmla="val 154"/>
              <a:gd name="adj2" fmla="val 0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lumMod val="9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1E280129-17EE-3243-AA0B-3B007DDA603B}"/>
              </a:ext>
            </a:extLst>
          </p:cNvPr>
          <p:cNvSpPr/>
          <p:nvPr/>
        </p:nvSpPr>
        <p:spPr>
          <a:xfrm rot="18996340">
            <a:off x="1926368" y="2424944"/>
            <a:ext cx="2973713" cy="69616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6011B9C9-09EF-1141-8F35-94135265F36A}"/>
              </a:ext>
            </a:extLst>
          </p:cNvPr>
          <p:cNvSpPr/>
          <p:nvPr/>
        </p:nvSpPr>
        <p:spPr>
          <a:xfrm>
            <a:off x="3032526" y="2308003"/>
            <a:ext cx="838200" cy="787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A546A2BE-4DA8-4C41-8860-092F03BC2F8B}"/>
              </a:ext>
            </a:extLst>
          </p:cNvPr>
          <p:cNvSpPr txBox="1">
            <a:spLocks/>
          </p:cNvSpPr>
          <p:nvPr/>
        </p:nvSpPr>
        <p:spPr>
          <a:xfrm rot="18776191">
            <a:off x="2007911" y="2422303"/>
            <a:ext cx="1161177" cy="4826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Exact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BF114504-2E06-854F-A06D-59568CEA327C}"/>
              </a:ext>
            </a:extLst>
          </p:cNvPr>
          <p:cNvSpPr txBox="1">
            <a:spLocks/>
          </p:cNvSpPr>
          <p:nvPr/>
        </p:nvSpPr>
        <p:spPr>
          <a:xfrm>
            <a:off x="932496" y="5080001"/>
            <a:ext cx="10910212" cy="4826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Underestimates variance (sometimes severely)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E5C19CAF-E3CA-1240-B6B8-56A94E948DA0}"/>
                  </a:ext>
                </a:extLst>
              </p:cNvPr>
              <p:cNvSpPr/>
              <p:nvPr/>
            </p:nvSpPr>
            <p:spPr>
              <a:xfrm>
                <a:off x="4632566" y="4272358"/>
                <a:ext cx="434734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0" baseline="-25000" smtClean="0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5C19CAF-E3CA-1240-B6B8-56A94E948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566" y="4272358"/>
                <a:ext cx="434734" cy="3629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xmlns="" id="{93224163-F7BD-1B43-9D97-333E2A0B0DF3}"/>
                  </a:ext>
                </a:extLst>
              </p:cNvPr>
              <p:cNvSpPr/>
              <p:nvPr/>
            </p:nvSpPr>
            <p:spPr>
              <a:xfrm>
                <a:off x="1339411" y="1298960"/>
                <a:ext cx="434734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0" baseline="-25000" smtClean="0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224163-F7BD-1B43-9D97-333E2A0B0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411" y="1298960"/>
                <a:ext cx="434734" cy="3629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0D81C0E-82BF-A241-A8AB-56E0E5FCD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653" y="1700982"/>
            <a:ext cx="5765800" cy="92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F589659-F52A-414C-835E-C97BCBF3D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250" y="3060700"/>
            <a:ext cx="24003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25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CE861C-BC04-5D4B-B025-FF8C6286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EF2898D-096A-7A40-AC3E-8C45D07CA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  <p:sp>
        <p:nvSpPr>
          <p:cNvPr id="79" name="Content Placeholder 2"/>
          <p:cNvSpPr>
            <a:spLocks noGrp="1"/>
          </p:cNvSpPr>
          <p:nvPr>
            <p:ph idx="1"/>
          </p:nvPr>
        </p:nvSpPr>
        <p:spPr>
          <a:xfrm>
            <a:off x="621572" y="1173415"/>
            <a:ext cx="10327008" cy="4815744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Draw conclusions about an underlying distribution of probabilities from a sample</a:t>
            </a:r>
          </a:p>
        </p:txBody>
      </p:sp>
      <p:sp>
        <p:nvSpPr>
          <p:cNvPr id="5" name="Oval">
            <a:extLst>
              <a:ext uri="{FF2B5EF4-FFF2-40B4-BE49-F238E27FC236}">
                <a16:creationId xmlns:a16="http://schemas.microsoft.com/office/drawing/2014/main" xmlns="" id="{6ABFB928-4C87-CE4F-B842-732816D1ADD9}"/>
              </a:ext>
            </a:extLst>
          </p:cNvPr>
          <p:cNvSpPr/>
          <p:nvPr/>
        </p:nvSpPr>
        <p:spPr>
          <a:xfrm>
            <a:off x="2039241" y="2408242"/>
            <a:ext cx="3159226" cy="2752716"/>
          </a:xfrm>
          <a:prstGeom prst="ellipse">
            <a:avLst/>
          </a:prstGeom>
          <a:solidFill>
            <a:srgbClr val="48F4FD">
              <a:alpha val="70318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6" name="Oval">
            <a:extLst>
              <a:ext uri="{FF2B5EF4-FFF2-40B4-BE49-F238E27FC236}">
                <a16:creationId xmlns:a16="http://schemas.microsoft.com/office/drawing/2014/main" xmlns="" id="{5674205E-5356-FF40-BB24-8166250ACE26}"/>
              </a:ext>
            </a:extLst>
          </p:cNvPr>
          <p:cNvSpPr/>
          <p:nvPr/>
        </p:nvSpPr>
        <p:spPr>
          <a:xfrm>
            <a:off x="7154069" y="3238302"/>
            <a:ext cx="1499525" cy="109259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2600"/>
                </a:solidFill>
              </a:defRPr>
            </a:pPr>
            <a:endParaRPr sz="1266"/>
          </a:p>
        </p:txBody>
      </p:sp>
      <p:sp>
        <p:nvSpPr>
          <p:cNvPr id="7" name="Connection Line">
            <a:extLst>
              <a:ext uri="{FF2B5EF4-FFF2-40B4-BE49-F238E27FC236}">
                <a16:creationId xmlns:a16="http://schemas.microsoft.com/office/drawing/2014/main" xmlns="" id="{A327D6AA-6884-E747-8E5B-E49D753F1FE9}"/>
              </a:ext>
            </a:extLst>
          </p:cNvPr>
          <p:cNvSpPr/>
          <p:nvPr/>
        </p:nvSpPr>
        <p:spPr>
          <a:xfrm>
            <a:off x="5337549" y="2907698"/>
            <a:ext cx="1885665" cy="470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79" extrusionOk="0">
                <a:moveTo>
                  <a:pt x="0" y="10241"/>
                </a:moveTo>
                <a:cubicBezTo>
                  <a:pt x="7739" y="-5221"/>
                  <a:pt x="14939" y="-3175"/>
                  <a:pt x="21600" y="16379"/>
                </a:cubicBezTo>
              </a:path>
            </a:pathLst>
          </a:custGeom>
          <a:ln w="177800">
            <a:solidFill>
              <a:srgbClr val="C0C0C0"/>
            </a:solidFill>
            <a:miter lim="400000"/>
            <a:headEnd type="triangle" len="sm"/>
            <a:tailEnd type="triangle"/>
          </a:ln>
        </p:spPr>
        <p:txBody>
          <a:bodyPr/>
          <a:lstStyle/>
          <a:p>
            <a:endParaRPr sz="1266"/>
          </a:p>
        </p:txBody>
      </p:sp>
      <p:sp>
        <p:nvSpPr>
          <p:cNvPr id="8" name="Connection Line">
            <a:extLst>
              <a:ext uri="{FF2B5EF4-FFF2-40B4-BE49-F238E27FC236}">
                <a16:creationId xmlns:a16="http://schemas.microsoft.com/office/drawing/2014/main" xmlns="" id="{52F80444-1EEF-034B-ADEF-A69411A39A9C}"/>
              </a:ext>
            </a:extLst>
          </p:cNvPr>
          <p:cNvSpPr/>
          <p:nvPr/>
        </p:nvSpPr>
        <p:spPr>
          <a:xfrm>
            <a:off x="5283936" y="4414327"/>
            <a:ext cx="1879595" cy="45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18" extrusionOk="0">
                <a:moveTo>
                  <a:pt x="21600" y="5077"/>
                </a:moveTo>
                <a:cubicBezTo>
                  <a:pt x="13968" y="21600"/>
                  <a:pt x="6768" y="19908"/>
                  <a:pt x="0" y="0"/>
                </a:cubicBezTo>
              </a:path>
            </a:pathLst>
          </a:custGeom>
          <a:ln w="177800">
            <a:solidFill>
              <a:srgbClr val="C0C0C0"/>
            </a:solidFill>
            <a:miter lim="400000"/>
            <a:headEnd type="triangle" len="sm"/>
            <a:tailEnd type="triangle"/>
          </a:ln>
        </p:spPr>
        <p:txBody>
          <a:bodyPr/>
          <a:lstStyle/>
          <a:p>
            <a:endParaRPr sz="1266"/>
          </a:p>
        </p:txBody>
      </p:sp>
      <p:sp>
        <p:nvSpPr>
          <p:cNvPr id="9" name="Population">
            <a:extLst>
              <a:ext uri="{FF2B5EF4-FFF2-40B4-BE49-F238E27FC236}">
                <a16:creationId xmlns:a16="http://schemas.microsoft.com/office/drawing/2014/main" xmlns="" id="{F9EEA974-15D7-5F49-89A9-D27B1F8D1E2A}"/>
              </a:ext>
            </a:extLst>
          </p:cNvPr>
          <p:cNvSpPr txBox="1"/>
          <p:nvPr/>
        </p:nvSpPr>
        <p:spPr>
          <a:xfrm>
            <a:off x="3071967" y="3638115"/>
            <a:ext cx="1200073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615F5C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/>
              <a:t>Population</a:t>
            </a:r>
          </a:p>
        </p:txBody>
      </p:sp>
      <p:sp>
        <p:nvSpPr>
          <p:cNvPr id="10" name="Sample">
            <a:extLst>
              <a:ext uri="{FF2B5EF4-FFF2-40B4-BE49-F238E27FC236}">
                <a16:creationId xmlns:a16="http://schemas.microsoft.com/office/drawing/2014/main" xmlns="" id="{1E33B5D9-4C97-0F4C-B3F8-8855397FA1AF}"/>
              </a:ext>
            </a:extLst>
          </p:cNvPr>
          <p:cNvSpPr txBox="1"/>
          <p:nvPr/>
        </p:nvSpPr>
        <p:spPr>
          <a:xfrm>
            <a:off x="7474540" y="3657050"/>
            <a:ext cx="864019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615F5C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/>
              <a:t>Sample</a:t>
            </a:r>
          </a:p>
        </p:txBody>
      </p:sp>
      <p:sp>
        <p:nvSpPr>
          <p:cNvPr id="11" name="Sampling">
            <a:extLst>
              <a:ext uri="{FF2B5EF4-FFF2-40B4-BE49-F238E27FC236}">
                <a16:creationId xmlns:a16="http://schemas.microsoft.com/office/drawing/2014/main" xmlns="" id="{667E6CE9-D3EA-1C41-B4F2-57460B861AE4}"/>
              </a:ext>
            </a:extLst>
          </p:cNvPr>
          <p:cNvSpPr txBox="1"/>
          <p:nvPr/>
        </p:nvSpPr>
        <p:spPr>
          <a:xfrm>
            <a:off x="5714885" y="2488520"/>
            <a:ext cx="1070807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615F5C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/>
              <a:t>Sampling</a:t>
            </a:r>
          </a:p>
        </p:txBody>
      </p:sp>
      <p:sp>
        <p:nvSpPr>
          <p:cNvPr id="12" name="Inference">
            <a:extLst>
              <a:ext uri="{FF2B5EF4-FFF2-40B4-BE49-F238E27FC236}">
                <a16:creationId xmlns:a16="http://schemas.microsoft.com/office/drawing/2014/main" xmlns="" id="{3522ACE5-FA64-5D41-9DD1-50413FF489AE}"/>
              </a:ext>
            </a:extLst>
          </p:cNvPr>
          <p:cNvSpPr txBox="1"/>
          <p:nvPr/>
        </p:nvSpPr>
        <p:spPr>
          <a:xfrm>
            <a:off x="5727585" y="4966020"/>
            <a:ext cx="1057021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615F5C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3338548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Screen Shot 2019-07-25 at 2.26.12 PM.png" descr="Screen Shot 2019-07-25 at 2.26.12 PM.png"/>
          <p:cNvPicPr>
            <a:picLocks/>
          </p:cNvPicPr>
          <p:nvPr/>
        </p:nvPicPr>
        <p:blipFill>
          <a:blip r:embed="rId2">
            <a:extLst/>
          </a:blip>
          <a:srcRect l="413" t="356" r="88099" b="49856"/>
          <a:stretch>
            <a:fillRect/>
          </a:stretch>
        </p:blipFill>
        <p:spPr>
          <a:xfrm>
            <a:off x="-8953338" y="5984422"/>
            <a:ext cx="739860" cy="1872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Screen Shot 2019-10-17 at 8.29.05 PM.png" descr="Screen Shot 2019-10-17 at 8.29.05 PM.png"/>
          <p:cNvPicPr>
            <a:picLocks noChangeAspect="1"/>
          </p:cNvPicPr>
          <p:nvPr/>
        </p:nvPicPr>
        <p:blipFill>
          <a:blip r:embed="rId3">
            <a:extLst/>
          </a:blip>
          <a:srcRect t="3908" b="3908"/>
          <a:stretch>
            <a:fillRect/>
          </a:stretch>
        </p:blipFill>
        <p:spPr>
          <a:xfrm>
            <a:off x="1767156" y="1019854"/>
            <a:ext cx="8658402" cy="218869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55" name="Table"/>
          <p:cNvGraphicFramePr/>
          <p:nvPr>
            <p:extLst>
              <p:ext uri="{D42A27DB-BD31-4B8C-83A1-F6EECF244321}">
                <p14:modId xmlns:p14="http://schemas.microsoft.com/office/powerpoint/2010/main" val="2335949674"/>
              </p:ext>
            </p:extLst>
          </p:nvPr>
        </p:nvGraphicFramePr>
        <p:xfrm>
          <a:off x="7520521" y="2897929"/>
          <a:ext cx="2904324" cy="336021"/>
        </p:xfrm>
        <a:graphic>
          <a:graphicData uri="http://schemas.openxmlformats.org/drawingml/2006/table">
            <a:tbl>
              <a:tblPr/>
              <a:tblGrid>
                <a:gridCol w="29043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10247"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2900"/>
                        </a:lnSpc>
                        <a:defRPr sz="1192" b="1">
                          <a:ln w="0" cap="flat">
                            <a:solidFill>
                              <a:srgbClr val="0000EE"/>
                            </a:solidFill>
                            <a:prstDash val="solid"/>
                            <a:miter lim="400000"/>
                          </a:ln>
                          <a:solidFill>
                            <a:srgbClr val="0000EE"/>
                          </a:solidFill>
                          <a:effectLst>
                            <a:outerShdw blurRad="25400" dist="12700" dir="5280000" rotWithShape="0">
                              <a:srgbClr val="FFFFFF"/>
                            </a:outerShdw>
                          </a:effectLst>
                          <a:latin typeface="Lucida Grande"/>
                          <a:ea typeface="Lucida Grande"/>
                          <a:cs typeface="Lucida Grande"/>
                          <a:sym typeface="Lucida Grande"/>
                        </a:defRPr>
                      </a:pPr>
                      <a:r>
                        <a:rPr sz="1800" dirty="0">
                          <a:hlinkClick r:id="rId4"/>
                        </a:rPr>
                        <a:t>arXiv:1506.02142</a:t>
                      </a:r>
                    </a:p>
                  </a:txBody>
                  <a:tcPr marL="0" marR="53235" marT="10647" marB="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56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9535" t="9685" r="12094" b="8392"/>
          <a:stretch>
            <a:fillRect/>
          </a:stretch>
        </p:blipFill>
        <p:spPr>
          <a:xfrm>
            <a:off x="4300968" y="3333497"/>
            <a:ext cx="3590063" cy="2794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597" extrusionOk="0">
                <a:moveTo>
                  <a:pt x="9386" y="0"/>
                </a:moveTo>
                <a:cubicBezTo>
                  <a:pt x="9319" y="0"/>
                  <a:pt x="9043" y="363"/>
                  <a:pt x="9043" y="451"/>
                </a:cubicBezTo>
                <a:cubicBezTo>
                  <a:pt x="9043" y="485"/>
                  <a:pt x="9166" y="676"/>
                  <a:pt x="9318" y="873"/>
                </a:cubicBezTo>
                <a:lnTo>
                  <a:pt x="9593" y="1231"/>
                </a:lnTo>
                <a:lnTo>
                  <a:pt x="9505" y="1514"/>
                </a:lnTo>
                <a:cubicBezTo>
                  <a:pt x="9456" y="1669"/>
                  <a:pt x="9418" y="1859"/>
                  <a:pt x="9418" y="1932"/>
                </a:cubicBezTo>
                <a:cubicBezTo>
                  <a:pt x="9418" y="2006"/>
                  <a:pt x="9376" y="2094"/>
                  <a:pt x="9324" y="2129"/>
                </a:cubicBezTo>
                <a:cubicBezTo>
                  <a:pt x="9121" y="2265"/>
                  <a:pt x="2719" y="4829"/>
                  <a:pt x="2673" y="4792"/>
                </a:cubicBezTo>
                <a:cubicBezTo>
                  <a:pt x="2646" y="4770"/>
                  <a:pt x="2625" y="4716"/>
                  <a:pt x="2625" y="4671"/>
                </a:cubicBezTo>
                <a:cubicBezTo>
                  <a:pt x="2624" y="4435"/>
                  <a:pt x="2492" y="4039"/>
                  <a:pt x="2341" y="3817"/>
                </a:cubicBezTo>
                <a:cubicBezTo>
                  <a:pt x="1866" y="3120"/>
                  <a:pt x="914" y="3053"/>
                  <a:pt x="385" y="3679"/>
                </a:cubicBezTo>
                <a:cubicBezTo>
                  <a:pt x="177" y="3925"/>
                  <a:pt x="5" y="4473"/>
                  <a:pt x="4" y="4891"/>
                </a:cubicBezTo>
                <a:cubicBezTo>
                  <a:pt x="3" y="5402"/>
                  <a:pt x="94" y="5748"/>
                  <a:pt x="317" y="6084"/>
                </a:cubicBezTo>
                <a:cubicBezTo>
                  <a:pt x="575" y="6474"/>
                  <a:pt x="852" y="6623"/>
                  <a:pt x="1314" y="6623"/>
                </a:cubicBezTo>
                <a:cubicBezTo>
                  <a:pt x="1908" y="6623"/>
                  <a:pt x="2309" y="6308"/>
                  <a:pt x="2530" y="5672"/>
                </a:cubicBezTo>
                <a:cubicBezTo>
                  <a:pt x="2586" y="5508"/>
                  <a:pt x="2659" y="5387"/>
                  <a:pt x="2690" y="5400"/>
                </a:cubicBezTo>
                <a:cubicBezTo>
                  <a:pt x="2737" y="5421"/>
                  <a:pt x="3594" y="7243"/>
                  <a:pt x="4069" y="8335"/>
                </a:cubicBezTo>
                <a:lnTo>
                  <a:pt x="4198" y="8631"/>
                </a:lnTo>
                <a:lnTo>
                  <a:pt x="3691" y="9289"/>
                </a:lnTo>
                <a:cubicBezTo>
                  <a:pt x="3413" y="9651"/>
                  <a:pt x="3073" y="10071"/>
                  <a:pt x="2934" y="10222"/>
                </a:cubicBezTo>
                <a:lnTo>
                  <a:pt x="2682" y="10498"/>
                </a:lnTo>
                <a:lnTo>
                  <a:pt x="2530" y="10061"/>
                </a:lnTo>
                <a:cubicBezTo>
                  <a:pt x="2273" y="9329"/>
                  <a:pt x="1844" y="9000"/>
                  <a:pt x="1216" y="9051"/>
                </a:cubicBezTo>
                <a:cubicBezTo>
                  <a:pt x="770" y="9088"/>
                  <a:pt x="420" y="9355"/>
                  <a:pt x="193" y="9830"/>
                </a:cubicBezTo>
                <a:cubicBezTo>
                  <a:pt x="-30" y="10295"/>
                  <a:pt x="-63" y="10990"/>
                  <a:pt x="113" y="11516"/>
                </a:cubicBezTo>
                <a:cubicBezTo>
                  <a:pt x="250" y="11929"/>
                  <a:pt x="572" y="12320"/>
                  <a:pt x="856" y="12422"/>
                </a:cubicBezTo>
                <a:cubicBezTo>
                  <a:pt x="1161" y="12531"/>
                  <a:pt x="1664" y="12502"/>
                  <a:pt x="1903" y="12362"/>
                </a:cubicBezTo>
                <a:cubicBezTo>
                  <a:pt x="2183" y="12197"/>
                  <a:pt x="2497" y="11741"/>
                  <a:pt x="2570" y="11393"/>
                </a:cubicBezTo>
                <a:cubicBezTo>
                  <a:pt x="2602" y="11241"/>
                  <a:pt x="2648" y="11101"/>
                  <a:pt x="2673" y="11081"/>
                </a:cubicBezTo>
                <a:cubicBezTo>
                  <a:pt x="2724" y="11041"/>
                  <a:pt x="4176" y="12942"/>
                  <a:pt x="4176" y="13047"/>
                </a:cubicBezTo>
                <a:cubicBezTo>
                  <a:pt x="4176" y="13123"/>
                  <a:pt x="2861" y="15919"/>
                  <a:pt x="2744" y="16095"/>
                </a:cubicBezTo>
                <a:cubicBezTo>
                  <a:pt x="2643" y="16244"/>
                  <a:pt x="2593" y="16206"/>
                  <a:pt x="2553" y="15948"/>
                </a:cubicBezTo>
                <a:cubicBezTo>
                  <a:pt x="2470" y="15410"/>
                  <a:pt x="1871" y="14907"/>
                  <a:pt x="1314" y="14909"/>
                </a:cubicBezTo>
                <a:cubicBezTo>
                  <a:pt x="758" y="14910"/>
                  <a:pt x="355" y="15227"/>
                  <a:pt x="131" y="15838"/>
                </a:cubicBezTo>
                <a:cubicBezTo>
                  <a:pt x="45" y="16073"/>
                  <a:pt x="3" y="16328"/>
                  <a:pt x="1" y="16582"/>
                </a:cubicBezTo>
                <a:cubicBezTo>
                  <a:pt x="-3" y="17006"/>
                  <a:pt x="104" y="17427"/>
                  <a:pt x="317" y="17747"/>
                </a:cubicBezTo>
                <a:cubicBezTo>
                  <a:pt x="575" y="18137"/>
                  <a:pt x="852" y="18286"/>
                  <a:pt x="1314" y="18286"/>
                </a:cubicBezTo>
                <a:cubicBezTo>
                  <a:pt x="1738" y="18286"/>
                  <a:pt x="2027" y="18150"/>
                  <a:pt x="2272" y="17833"/>
                </a:cubicBezTo>
                <a:cubicBezTo>
                  <a:pt x="2438" y="17620"/>
                  <a:pt x="2621" y="17160"/>
                  <a:pt x="2623" y="16957"/>
                </a:cubicBezTo>
                <a:cubicBezTo>
                  <a:pt x="2624" y="16890"/>
                  <a:pt x="2655" y="16819"/>
                  <a:pt x="2693" y="16800"/>
                </a:cubicBezTo>
                <a:cubicBezTo>
                  <a:pt x="2732" y="16781"/>
                  <a:pt x="4253" y="17492"/>
                  <a:pt x="6073" y="18379"/>
                </a:cubicBezTo>
                <a:lnTo>
                  <a:pt x="9381" y="19992"/>
                </a:lnTo>
                <a:lnTo>
                  <a:pt x="9453" y="20354"/>
                </a:lnTo>
                <a:cubicBezTo>
                  <a:pt x="9560" y="20895"/>
                  <a:pt x="9808" y="21290"/>
                  <a:pt x="10167" y="21491"/>
                </a:cubicBezTo>
                <a:cubicBezTo>
                  <a:pt x="10300" y="21565"/>
                  <a:pt x="10521" y="21600"/>
                  <a:pt x="10742" y="21596"/>
                </a:cubicBezTo>
                <a:cubicBezTo>
                  <a:pt x="10962" y="21593"/>
                  <a:pt x="11183" y="21550"/>
                  <a:pt x="11317" y="21471"/>
                </a:cubicBezTo>
                <a:cubicBezTo>
                  <a:pt x="11703" y="21242"/>
                  <a:pt x="12034" y="20663"/>
                  <a:pt x="12037" y="20210"/>
                </a:cubicBezTo>
                <a:cubicBezTo>
                  <a:pt x="12038" y="20044"/>
                  <a:pt x="12355" y="19761"/>
                  <a:pt x="15395" y="17208"/>
                </a:cubicBezTo>
                <a:cubicBezTo>
                  <a:pt x="17241" y="15657"/>
                  <a:pt x="18774" y="14389"/>
                  <a:pt x="18803" y="14389"/>
                </a:cubicBezTo>
                <a:cubicBezTo>
                  <a:pt x="18832" y="14389"/>
                  <a:pt x="18895" y="14526"/>
                  <a:pt x="18944" y="14695"/>
                </a:cubicBezTo>
                <a:cubicBezTo>
                  <a:pt x="18992" y="14864"/>
                  <a:pt x="19111" y="15124"/>
                  <a:pt x="19208" y="15273"/>
                </a:cubicBezTo>
                <a:cubicBezTo>
                  <a:pt x="19452" y="15649"/>
                  <a:pt x="19736" y="15801"/>
                  <a:pt x="20196" y="15801"/>
                </a:cubicBezTo>
                <a:cubicBezTo>
                  <a:pt x="20781" y="15801"/>
                  <a:pt x="21186" y="15490"/>
                  <a:pt x="21406" y="14872"/>
                </a:cubicBezTo>
                <a:cubicBezTo>
                  <a:pt x="21517" y="14560"/>
                  <a:pt x="21537" y="13915"/>
                  <a:pt x="21449" y="13507"/>
                </a:cubicBezTo>
                <a:cubicBezTo>
                  <a:pt x="21260" y="12629"/>
                  <a:pt x="20314" y="12156"/>
                  <a:pt x="19607" y="12586"/>
                </a:cubicBezTo>
                <a:cubicBezTo>
                  <a:pt x="19284" y="12783"/>
                  <a:pt x="19141" y="12974"/>
                  <a:pt x="18992" y="13408"/>
                </a:cubicBezTo>
                <a:cubicBezTo>
                  <a:pt x="18930" y="13588"/>
                  <a:pt x="18856" y="13718"/>
                  <a:pt x="18827" y="13694"/>
                </a:cubicBezTo>
                <a:cubicBezTo>
                  <a:pt x="18765" y="13646"/>
                  <a:pt x="17334" y="11201"/>
                  <a:pt x="17334" y="11145"/>
                </a:cubicBezTo>
                <a:cubicBezTo>
                  <a:pt x="17334" y="11060"/>
                  <a:pt x="18793" y="8661"/>
                  <a:pt x="18845" y="8661"/>
                </a:cubicBezTo>
                <a:cubicBezTo>
                  <a:pt x="18876" y="8661"/>
                  <a:pt x="18930" y="8766"/>
                  <a:pt x="18964" y="8894"/>
                </a:cubicBezTo>
                <a:cubicBezTo>
                  <a:pt x="19052" y="9232"/>
                  <a:pt x="19351" y="9659"/>
                  <a:pt x="19602" y="9806"/>
                </a:cubicBezTo>
                <a:cubicBezTo>
                  <a:pt x="19897" y="9979"/>
                  <a:pt x="20493" y="9980"/>
                  <a:pt x="20784" y="9808"/>
                </a:cubicBezTo>
                <a:cubicBezTo>
                  <a:pt x="21244" y="9536"/>
                  <a:pt x="21503" y="8999"/>
                  <a:pt x="21504" y="8316"/>
                </a:cubicBezTo>
                <a:cubicBezTo>
                  <a:pt x="21506" y="7760"/>
                  <a:pt x="21427" y="7430"/>
                  <a:pt x="21222" y="7130"/>
                </a:cubicBezTo>
                <a:cubicBezTo>
                  <a:pt x="20841" y="6570"/>
                  <a:pt x="20145" y="6393"/>
                  <a:pt x="19607" y="6720"/>
                </a:cubicBezTo>
                <a:cubicBezTo>
                  <a:pt x="19268" y="6926"/>
                  <a:pt x="19123" y="7131"/>
                  <a:pt x="18969" y="7621"/>
                </a:cubicBezTo>
                <a:cubicBezTo>
                  <a:pt x="18901" y="7837"/>
                  <a:pt x="18828" y="8015"/>
                  <a:pt x="18807" y="8018"/>
                </a:cubicBezTo>
                <a:cubicBezTo>
                  <a:pt x="18753" y="8026"/>
                  <a:pt x="12156" y="2215"/>
                  <a:pt x="12106" y="2116"/>
                </a:cubicBezTo>
                <a:cubicBezTo>
                  <a:pt x="12083" y="2071"/>
                  <a:pt x="12037" y="1881"/>
                  <a:pt x="12002" y="1691"/>
                </a:cubicBezTo>
                <a:lnTo>
                  <a:pt x="11938" y="1346"/>
                </a:lnTo>
                <a:lnTo>
                  <a:pt x="12256" y="929"/>
                </a:lnTo>
                <a:cubicBezTo>
                  <a:pt x="12431" y="701"/>
                  <a:pt x="12574" y="486"/>
                  <a:pt x="12574" y="451"/>
                </a:cubicBezTo>
                <a:cubicBezTo>
                  <a:pt x="12574" y="362"/>
                  <a:pt x="12298" y="0"/>
                  <a:pt x="12231" y="0"/>
                </a:cubicBezTo>
                <a:cubicBezTo>
                  <a:pt x="12200" y="0"/>
                  <a:pt x="12038" y="176"/>
                  <a:pt x="11870" y="390"/>
                </a:cubicBezTo>
                <a:lnTo>
                  <a:pt x="11564" y="781"/>
                </a:lnTo>
                <a:lnTo>
                  <a:pt x="11297" y="632"/>
                </a:lnTo>
                <a:cubicBezTo>
                  <a:pt x="10972" y="452"/>
                  <a:pt x="10525" y="436"/>
                  <a:pt x="10217" y="595"/>
                </a:cubicBezTo>
                <a:lnTo>
                  <a:pt x="9998" y="710"/>
                </a:lnTo>
                <a:lnTo>
                  <a:pt x="9720" y="354"/>
                </a:lnTo>
                <a:cubicBezTo>
                  <a:pt x="9567" y="159"/>
                  <a:pt x="9416" y="0"/>
                  <a:pt x="9386" y="0"/>
                </a:cubicBezTo>
                <a:close/>
                <a:moveTo>
                  <a:pt x="8945" y="2536"/>
                </a:moveTo>
                <a:cubicBezTo>
                  <a:pt x="8975" y="2575"/>
                  <a:pt x="8398" y="3348"/>
                  <a:pt x="7474" y="4509"/>
                </a:cubicBezTo>
                <a:cubicBezTo>
                  <a:pt x="6638" y="5559"/>
                  <a:pt x="5945" y="6415"/>
                  <a:pt x="5934" y="6412"/>
                </a:cubicBezTo>
                <a:cubicBezTo>
                  <a:pt x="5723" y="6347"/>
                  <a:pt x="3039" y="5048"/>
                  <a:pt x="2993" y="4988"/>
                </a:cubicBezTo>
                <a:cubicBezTo>
                  <a:pt x="2942" y="4922"/>
                  <a:pt x="2945" y="4897"/>
                  <a:pt x="3004" y="4870"/>
                </a:cubicBezTo>
                <a:cubicBezTo>
                  <a:pt x="3046" y="4850"/>
                  <a:pt x="4388" y="4302"/>
                  <a:pt x="5988" y="3653"/>
                </a:cubicBezTo>
                <a:cubicBezTo>
                  <a:pt x="7757" y="2935"/>
                  <a:pt x="8915" y="2498"/>
                  <a:pt x="8945" y="2536"/>
                </a:cubicBezTo>
                <a:close/>
                <a:moveTo>
                  <a:pt x="9363" y="2566"/>
                </a:moveTo>
                <a:cubicBezTo>
                  <a:pt x="9392" y="2554"/>
                  <a:pt x="9442" y="2629"/>
                  <a:pt x="9471" y="2737"/>
                </a:cubicBezTo>
                <a:cubicBezTo>
                  <a:pt x="9501" y="2844"/>
                  <a:pt x="9551" y="2991"/>
                  <a:pt x="9583" y="3062"/>
                </a:cubicBezTo>
                <a:cubicBezTo>
                  <a:pt x="9633" y="3173"/>
                  <a:pt x="9597" y="3250"/>
                  <a:pt x="9343" y="3582"/>
                </a:cubicBezTo>
                <a:cubicBezTo>
                  <a:pt x="9178" y="3797"/>
                  <a:pt x="9043" y="4004"/>
                  <a:pt x="9043" y="4044"/>
                </a:cubicBezTo>
                <a:cubicBezTo>
                  <a:pt x="9043" y="4130"/>
                  <a:pt x="9324" y="4486"/>
                  <a:pt x="9393" y="4486"/>
                </a:cubicBezTo>
                <a:cubicBezTo>
                  <a:pt x="9420" y="4486"/>
                  <a:pt x="9578" y="4311"/>
                  <a:pt x="9745" y="4098"/>
                </a:cubicBezTo>
                <a:cubicBezTo>
                  <a:pt x="10041" y="3721"/>
                  <a:pt x="10055" y="3711"/>
                  <a:pt x="10223" y="3787"/>
                </a:cubicBezTo>
                <a:cubicBezTo>
                  <a:pt x="10477" y="3901"/>
                  <a:pt x="11040" y="3881"/>
                  <a:pt x="11293" y="3750"/>
                </a:cubicBezTo>
                <a:lnTo>
                  <a:pt x="11512" y="3638"/>
                </a:lnTo>
                <a:lnTo>
                  <a:pt x="11843" y="4061"/>
                </a:lnTo>
                <a:cubicBezTo>
                  <a:pt x="12025" y="4294"/>
                  <a:pt x="12197" y="4486"/>
                  <a:pt x="12224" y="4486"/>
                </a:cubicBezTo>
                <a:cubicBezTo>
                  <a:pt x="12294" y="4486"/>
                  <a:pt x="12574" y="4129"/>
                  <a:pt x="12574" y="4039"/>
                </a:cubicBezTo>
                <a:cubicBezTo>
                  <a:pt x="12574" y="3998"/>
                  <a:pt x="12420" y="3767"/>
                  <a:pt x="12231" y="3526"/>
                </a:cubicBezTo>
                <a:cubicBezTo>
                  <a:pt x="12069" y="3320"/>
                  <a:pt x="11986" y="3208"/>
                  <a:pt x="11948" y="3125"/>
                </a:cubicBezTo>
                <a:cubicBezTo>
                  <a:pt x="11944" y="3116"/>
                  <a:pt x="11945" y="3110"/>
                  <a:pt x="11942" y="3101"/>
                </a:cubicBezTo>
                <a:cubicBezTo>
                  <a:pt x="11917" y="3033"/>
                  <a:pt x="11922" y="2982"/>
                  <a:pt x="11947" y="2907"/>
                </a:cubicBezTo>
                <a:cubicBezTo>
                  <a:pt x="11965" y="2850"/>
                  <a:pt x="11981" y="2798"/>
                  <a:pt x="11997" y="2758"/>
                </a:cubicBezTo>
                <a:cubicBezTo>
                  <a:pt x="12013" y="2717"/>
                  <a:pt x="12030" y="2689"/>
                  <a:pt x="12052" y="2676"/>
                </a:cubicBezTo>
                <a:cubicBezTo>
                  <a:pt x="12180" y="2600"/>
                  <a:pt x="12467" y="3107"/>
                  <a:pt x="13742" y="5299"/>
                </a:cubicBezTo>
                <a:cubicBezTo>
                  <a:pt x="14625" y="6818"/>
                  <a:pt x="15334" y="8080"/>
                  <a:pt x="15316" y="8102"/>
                </a:cubicBezTo>
                <a:cubicBezTo>
                  <a:pt x="15283" y="8146"/>
                  <a:pt x="14631" y="8138"/>
                  <a:pt x="13028" y="8077"/>
                </a:cubicBezTo>
                <a:cubicBezTo>
                  <a:pt x="12119" y="8042"/>
                  <a:pt x="12066" y="8032"/>
                  <a:pt x="12049" y="7902"/>
                </a:cubicBezTo>
                <a:cubicBezTo>
                  <a:pt x="11993" y="7480"/>
                  <a:pt x="11909" y="7219"/>
                  <a:pt x="11756" y="6994"/>
                </a:cubicBezTo>
                <a:cubicBezTo>
                  <a:pt x="11661" y="6854"/>
                  <a:pt x="11546" y="6737"/>
                  <a:pt x="11419" y="6647"/>
                </a:cubicBezTo>
                <a:cubicBezTo>
                  <a:pt x="11354" y="6601"/>
                  <a:pt x="11287" y="6562"/>
                  <a:pt x="11218" y="6530"/>
                </a:cubicBezTo>
                <a:cubicBezTo>
                  <a:pt x="11150" y="6498"/>
                  <a:pt x="11079" y="6473"/>
                  <a:pt x="11007" y="6455"/>
                </a:cubicBezTo>
                <a:cubicBezTo>
                  <a:pt x="11007" y="6455"/>
                  <a:pt x="11006" y="6455"/>
                  <a:pt x="11006" y="6455"/>
                </a:cubicBezTo>
                <a:cubicBezTo>
                  <a:pt x="10933" y="6436"/>
                  <a:pt x="10861" y="6424"/>
                  <a:pt x="10787" y="6420"/>
                </a:cubicBezTo>
                <a:cubicBezTo>
                  <a:pt x="10565" y="6407"/>
                  <a:pt x="10341" y="6459"/>
                  <a:pt x="10140" y="6582"/>
                </a:cubicBezTo>
                <a:cubicBezTo>
                  <a:pt x="10055" y="6634"/>
                  <a:pt x="9981" y="6685"/>
                  <a:pt x="9918" y="6742"/>
                </a:cubicBezTo>
                <a:cubicBezTo>
                  <a:pt x="9854" y="6798"/>
                  <a:pt x="9799" y="6859"/>
                  <a:pt x="9750" y="6929"/>
                </a:cubicBezTo>
                <a:cubicBezTo>
                  <a:pt x="9652" y="7069"/>
                  <a:pt x="9577" y="7245"/>
                  <a:pt x="9498" y="7496"/>
                </a:cubicBezTo>
                <a:cubicBezTo>
                  <a:pt x="9428" y="7718"/>
                  <a:pt x="9349" y="7908"/>
                  <a:pt x="9323" y="7919"/>
                </a:cubicBezTo>
                <a:cubicBezTo>
                  <a:pt x="9301" y="7928"/>
                  <a:pt x="8817" y="7721"/>
                  <a:pt x="8325" y="7501"/>
                </a:cubicBezTo>
                <a:cubicBezTo>
                  <a:pt x="8324" y="7500"/>
                  <a:pt x="8324" y="7501"/>
                  <a:pt x="8323" y="7501"/>
                </a:cubicBezTo>
                <a:cubicBezTo>
                  <a:pt x="7830" y="7280"/>
                  <a:pt x="7330" y="7045"/>
                  <a:pt x="7277" y="7003"/>
                </a:cubicBezTo>
                <a:cubicBezTo>
                  <a:pt x="7264" y="6993"/>
                  <a:pt x="7385" y="6713"/>
                  <a:pt x="7571" y="6299"/>
                </a:cubicBezTo>
                <a:cubicBezTo>
                  <a:pt x="7571" y="6299"/>
                  <a:pt x="7571" y="6298"/>
                  <a:pt x="7571" y="6297"/>
                </a:cubicBezTo>
                <a:cubicBezTo>
                  <a:pt x="7944" y="5468"/>
                  <a:pt x="8588" y="4099"/>
                  <a:pt x="8995" y="3269"/>
                </a:cubicBezTo>
                <a:cubicBezTo>
                  <a:pt x="9198" y="2855"/>
                  <a:pt x="9342" y="2575"/>
                  <a:pt x="9363" y="2566"/>
                </a:cubicBezTo>
                <a:close/>
                <a:moveTo>
                  <a:pt x="12575" y="2864"/>
                </a:moveTo>
                <a:cubicBezTo>
                  <a:pt x="12642" y="2811"/>
                  <a:pt x="18624" y="8076"/>
                  <a:pt x="18586" y="8154"/>
                </a:cubicBezTo>
                <a:cubicBezTo>
                  <a:pt x="18560" y="8209"/>
                  <a:pt x="17185" y="8212"/>
                  <a:pt x="16062" y="8161"/>
                </a:cubicBezTo>
                <a:lnTo>
                  <a:pt x="15567" y="8139"/>
                </a:lnTo>
                <a:lnTo>
                  <a:pt x="14044" y="5521"/>
                </a:lnTo>
                <a:cubicBezTo>
                  <a:pt x="13207" y="4082"/>
                  <a:pt x="12547" y="2887"/>
                  <a:pt x="12575" y="2864"/>
                </a:cubicBezTo>
                <a:close/>
                <a:moveTo>
                  <a:pt x="8739" y="3306"/>
                </a:moveTo>
                <a:cubicBezTo>
                  <a:pt x="8767" y="3342"/>
                  <a:pt x="8445" y="4090"/>
                  <a:pt x="7959" y="5118"/>
                </a:cubicBezTo>
                <a:cubicBezTo>
                  <a:pt x="7503" y="6080"/>
                  <a:pt x="7098" y="6874"/>
                  <a:pt x="7058" y="6882"/>
                </a:cubicBezTo>
                <a:cubicBezTo>
                  <a:pt x="6977" y="6897"/>
                  <a:pt x="6261" y="6573"/>
                  <a:pt x="6192" y="6489"/>
                </a:cubicBezTo>
                <a:cubicBezTo>
                  <a:pt x="6168" y="6461"/>
                  <a:pt x="6721" y="5720"/>
                  <a:pt x="7420" y="4842"/>
                </a:cubicBezTo>
                <a:cubicBezTo>
                  <a:pt x="8167" y="3904"/>
                  <a:pt x="8711" y="3270"/>
                  <a:pt x="8739" y="3306"/>
                </a:cubicBezTo>
                <a:close/>
                <a:moveTo>
                  <a:pt x="3046" y="5286"/>
                </a:moveTo>
                <a:cubicBezTo>
                  <a:pt x="3091" y="5250"/>
                  <a:pt x="5623" y="6388"/>
                  <a:pt x="5771" y="6511"/>
                </a:cubicBezTo>
                <a:cubicBezTo>
                  <a:pt x="5827" y="6557"/>
                  <a:pt x="5821" y="6598"/>
                  <a:pt x="5744" y="6709"/>
                </a:cubicBezTo>
                <a:cubicBezTo>
                  <a:pt x="5690" y="6786"/>
                  <a:pt x="5465" y="7060"/>
                  <a:pt x="5242" y="7320"/>
                </a:cubicBezTo>
                <a:lnTo>
                  <a:pt x="4838" y="7790"/>
                </a:lnTo>
                <a:lnTo>
                  <a:pt x="3919" y="6556"/>
                </a:lnTo>
                <a:cubicBezTo>
                  <a:pt x="3413" y="5878"/>
                  <a:pt x="3020" y="5307"/>
                  <a:pt x="3046" y="5286"/>
                </a:cubicBezTo>
                <a:close/>
                <a:moveTo>
                  <a:pt x="6051" y="6608"/>
                </a:moveTo>
                <a:lnTo>
                  <a:pt x="6464" y="6798"/>
                </a:lnTo>
                <a:cubicBezTo>
                  <a:pt x="6692" y="6902"/>
                  <a:pt x="6906" y="7023"/>
                  <a:pt x="6941" y="7065"/>
                </a:cubicBezTo>
                <a:cubicBezTo>
                  <a:pt x="6989" y="7123"/>
                  <a:pt x="6891" y="7379"/>
                  <a:pt x="6536" y="8126"/>
                </a:cubicBezTo>
                <a:cubicBezTo>
                  <a:pt x="6279" y="8667"/>
                  <a:pt x="6045" y="9139"/>
                  <a:pt x="6016" y="9176"/>
                </a:cubicBezTo>
                <a:cubicBezTo>
                  <a:pt x="5982" y="9221"/>
                  <a:pt x="5792" y="9022"/>
                  <a:pt x="5460" y="8592"/>
                </a:cubicBezTo>
                <a:lnTo>
                  <a:pt x="4955" y="7938"/>
                </a:lnTo>
                <a:lnTo>
                  <a:pt x="5140" y="7690"/>
                </a:lnTo>
                <a:cubicBezTo>
                  <a:pt x="5242" y="7554"/>
                  <a:pt x="5489" y="7253"/>
                  <a:pt x="5689" y="7024"/>
                </a:cubicBezTo>
                <a:lnTo>
                  <a:pt x="6051" y="6608"/>
                </a:lnTo>
                <a:close/>
                <a:moveTo>
                  <a:pt x="7155" y="7177"/>
                </a:moveTo>
                <a:cubicBezTo>
                  <a:pt x="7203" y="7122"/>
                  <a:pt x="9019" y="7946"/>
                  <a:pt x="9112" y="8066"/>
                </a:cubicBezTo>
                <a:cubicBezTo>
                  <a:pt x="9181" y="8155"/>
                  <a:pt x="9314" y="8092"/>
                  <a:pt x="7693" y="8728"/>
                </a:cubicBezTo>
                <a:cubicBezTo>
                  <a:pt x="6295" y="9276"/>
                  <a:pt x="6284" y="9280"/>
                  <a:pt x="6240" y="9189"/>
                </a:cubicBezTo>
                <a:cubicBezTo>
                  <a:pt x="6215" y="9136"/>
                  <a:pt x="7051" y="7298"/>
                  <a:pt x="7155" y="7177"/>
                </a:cubicBezTo>
                <a:close/>
                <a:moveTo>
                  <a:pt x="4841" y="8072"/>
                </a:moveTo>
                <a:lnTo>
                  <a:pt x="5338" y="8711"/>
                </a:lnTo>
                <a:cubicBezTo>
                  <a:pt x="5904" y="9438"/>
                  <a:pt x="5904" y="9431"/>
                  <a:pt x="5334" y="9655"/>
                </a:cubicBezTo>
                <a:cubicBezTo>
                  <a:pt x="5133" y="9734"/>
                  <a:pt x="4949" y="9800"/>
                  <a:pt x="4927" y="9800"/>
                </a:cubicBezTo>
                <a:cubicBezTo>
                  <a:pt x="4904" y="9800"/>
                  <a:pt x="4773" y="9547"/>
                  <a:pt x="4634" y="9239"/>
                </a:cubicBezTo>
                <a:lnTo>
                  <a:pt x="4382" y="8678"/>
                </a:lnTo>
                <a:lnTo>
                  <a:pt x="4611" y="8376"/>
                </a:lnTo>
                <a:lnTo>
                  <a:pt x="4841" y="8072"/>
                </a:lnTo>
                <a:close/>
                <a:moveTo>
                  <a:pt x="13378" y="8221"/>
                </a:moveTo>
                <a:cubicBezTo>
                  <a:pt x="13912" y="8221"/>
                  <a:pt x="14544" y="8239"/>
                  <a:pt x="14954" y="8273"/>
                </a:cubicBezTo>
                <a:lnTo>
                  <a:pt x="15489" y="8316"/>
                </a:lnTo>
                <a:lnTo>
                  <a:pt x="16012" y="9209"/>
                </a:lnTo>
                <a:cubicBezTo>
                  <a:pt x="16432" y="9925"/>
                  <a:pt x="16522" y="10116"/>
                  <a:pt x="16466" y="10184"/>
                </a:cubicBezTo>
                <a:cubicBezTo>
                  <a:pt x="16429" y="10229"/>
                  <a:pt x="16194" y="10436"/>
                  <a:pt x="15943" y="10643"/>
                </a:cubicBezTo>
                <a:lnTo>
                  <a:pt x="15487" y="11018"/>
                </a:lnTo>
                <a:lnTo>
                  <a:pt x="13924" y="9675"/>
                </a:lnTo>
                <a:cubicBezTo>
                  <a:pt x="13065" y="8936"/>
                  <a:pt x="12376" y="8303"/>
                  <a:pt x="12391" y="8271"/>
                </a:cubicBezTo>
                <a:cubicBezTo>
                  <a:pt x="12407" y="8237"/>
                  <a:pt x="12843" y="8221"/>
                  <a:pt x="13378" y="8221"/>
                </a:cubicBezTo>
                <a:close/>
                <a:moveTo>
                  <a:pt x="12070" y="8365"/>
                </a:moveTo>
                <a:cubicBezTo>
                  <a:pt x="12089" y="8282"/>
                  <a:pt x="15254" y="10977"/>
                  <a:pt x="15290" y="11107"/>
                </a:cubicBezTo>
                <a:cubicBezTo>
                  <a:pt x="15298" y="11138"/>
                  <a:pt x="14612" y="11737"/>
                  <a:pt x="13765" y="12437"/>
                </a:cubicBezTo>
                <a:cubicBezTo>
                  <a:pt x="12918" y="13137"/>
                  <a:pt x="12196" y="13733"/>
                  <a:pt x="12159" y="13761"/>
                </a:cubicBezTo>
                <a:cubicBezTo>
                  <a:pt x="12121" y="13790"/>
                  <a:pt x="12081" y="13772"/>
                  <a:pt x="12067" y="13720"/>
                </a:cubicBezTo>
                <a:cubicBezTo>
                  <a:pt x="12054" y="13671"/>
                  <a:pt x="12009" y="13501"/>
                  <a:pt x="11968" y="13343"/>
                </a:cubicBezTo>
                <a:lnTo>
                  <a:pt x="11893" y="13054"/>
                </a:lnTo>
                <a:lnTo>
                  <a:pt x="12234" y="12618"/>
                </a:lnTo>
                <a:cubicBezTo>
                  <a:pt x="12421" y="12379"/>
                  <a:pt x="12574" y="12151"/>
                  <a:pt x="12574" y="12109"/>
                </a:cubicBezTo>
                <a:cubicBezTo>
                  <a:pt x="12574" y="12017"/>
                  <a:pt x="12293" y="11663"/>
                  <a:pt x="12221" y="11663"/>
                </a:cubicBezTo>
                <a:cubicBezTo>
                  <a:pt x="12192" y="11663"/>
                  <a:pt x="12016" y="11862"/>
                  <a:pt x="11830" y="12105"/>
                </a:cubicBezTo>
                <a:lnTo>
                  <a:pt x="11490" y="12545"/>
                </a:lnTo>
                <a:lnTo>
                  <a:pt x="11270" y="12416"/>
                </a:lnTo>
                <a:cubicBezTo>
                  <a:pt x="11004" y="12260"/>
                  <a:pt x="10506" y="12244"/>
                  <a:pt x="10252" y="12381"/>
                </a:cubicBezTo>
                <a:lnTo>
                  <a:pt x="10073" y="12478"/>
                </a:lnTo>
                <a:lnTo>
                  <a:pt x="9760" y="12071"/>
                </a:lnTo>
                <a:cubicBezTo>
                  <a:pt x="9589" y="11847"/>
                  <a:pt x="9422" y="11663"/>
                  <a:pt x="9389" y="11663"/>
                </a:cubicBezTo>
                <a:cubicBezTo>
                  <a:pt x="9320" y="11663"/>
                  <a:pt x="9043" y="12023"/>
                  <a:pt x="9043" y="12114"/>
                </a:cubicBezTo>
                <a:cubicBezTo>
                  <a:pt x="9043" y="12148"/>
                  <a:pt x="9177" y="12350"/>
                  <a:pt x="9339" y="12562"/>
                </a:cubicBezTo>
                <a:lnTo>
                  <a:pt x="9635" y="12948"/>
                </a:lnTo>
                <a:lnTo>
                  <a:pt x="9496" y="13352"/>
                </a:lnTo>
                <a:lnTo>
                  <a:pt x="9358" y="13755"/>
                </a:lnTo>
                <a:lnTo>
                  <a:pt x="9010" y="13313"/>
                </a:lnTo>
                <a:cubicBezTo>
                  <a:pt x="8818" y="13069"/>
                  <a:pt x="8344" y="12438"/>
                  <a:pt x="7957" y="11911"/>
                </a:cubicBezTo>
                <a:lnTo>
                  <a:pt x="7252" y="10953"/>
                </a:lnTo>
                <a:lnTo>
                  <a:pt x="8293" y="9657"/>
                </a:lnTo>
                <a:cubicBezTo>
                  <a:pt x="8866" y="8945"/>
                  <a:pt x="9354" y="8376"/>
                  <a:pt x="9376" y="8394"/>
                </a:cubicBezTo>
                <a:cubicBezTo>
                  <a:pt x="9398" y="8411"/>
                  <a:pt x="9443" y="8549"/>
                  <a:pt x="9478" y="8700"/>
                </a:cubicBezTo>
                <a:cubicBezTo>
                  <a:pt x="9562" y="9063"/>
                  <a:pt x="9868" y="9513"/>
                  <a:pt x="10137" y="9670"/>
                </a:cubicBezTo>
                <a:cubicBezTo>
                  <a:pt x="10429" y="9842"/>
                  <a:pt x="11026" y="9841"/>
                  <a:pt x="11317" y="9670"/>
                </a:cubicBezTo>
                <a:cubicBezTo>
                  <a:pt x="11693" y="9449"/>
                  <a:pt x="11914" y="9066"/>
                  <a:pt x="12070" y="8365"/>
                </a:cubicBezTo>
                <a:close/>
                <a:moveTo>
                  <a:pt x="8943" y="8469"/>
                </a:moveTo>
                <a:cubicBezTo>
                  <a:pt x="8976" y="8511"/>
                  <a:pt x="8659" y="8949"/>
                  <a:pt x="8066" y="9681"/>
                </a:cubicBezTo>
                <a:lnTo>
                  <a:pt x="7136" y="10826"/>
                </a:lnTo>
                <a:lnTo>
                  <a:pt x="6638" y="10181"/>
                </a:lnTo>
                <a:cubicBezTo>
                  <a:pt x="6195" y="9607"/>
                  <a:pt x="6153" y="9530"/>
                  <a:pt x="6242" y="9470"/>
                </a:cubicBezTo>
                <a:cubicBezTo>
                  <a:pt x="6498" y="9296"/>
                  <a:pt x="8896" y="8408"/>
                  <a:pt x="8943" y="8469"/>
                </a:cubicBezTo>
                <a:close/>
                <a:moveTo>
                  <a:pt x="4275" y="8833"/>
                </a:moveTo>
                <a:lnTo>
                  <a:pt x="4377" y="9023"/>
                </a:lnTo>
                <a:cubicBezTo>
                  <a:pt x="4637" y="9513"/>
                  <a:pt x="4770" y="9870"/>
                  <a:pt x="4701" y="9901"/>
                </a:cubicBezTo>
                <a:cubicBezTo>
                  <a:pt x="4663" y="9918"/>
                  <a:pt x="4306" y="10059"/>
                  <a:pt x="3909" y="10214"/>
                </a:cubicBezTo>
                <a:cubicBezTo>
                  <a:pt x="3511" y="10368"/>
                  <a:pt x="3147" y="10509"/>
                  <a:pt x="3098" y="10529"/>
                </a:cubicBezTo>
                <a:cubicBezTo>
                  <a:pt x="2868" y="10619"/>
                  <a:pt x="3005" y="10384"/>
                  <a:pt x="3614" y="9640"/>
                </a:cubicBezTo>
                <a:lnTo>
                  <a:pt x="4275" y="8833"/>
                </a:lnTo>
                <a:close/>
                <a:moveTo>
                  <a:pt x="18357" y="8952"/>
                </a:moveTo>
                <a:cubicBezTo>
                  <a:pt x="18390" y="8995"/>
                  <a:pt x="18210" y="9350"/>
                  <a:pt x="17857" y="9940"/>
                </a:cubicBezTo>
                <a:cubicBezTo>
                  <a:pt x="17554" y="10446"/>
                  <a:pt x="17280" y="10871"/>
                  <a:pt x="17247" y="10884"/>
                </a:cubicBezTo>
                <a:cubicBezTo>
                  <a:pt x="17197" y="10905"/>
                  <a:pt x="17054" y="10706"/>
                  <a:pt x="16791" y="10244"/>
                </a:cubicBezTo>
                <a:cubicBezTo>
                  <a:pt x="16733" y="10143"/>
                  <a:pt x="18287" y="8862"/>
                  <a:pt x="18357" y="8952"/>
                </a:cubicBezTo>
                <a:close/>
                <a:moveTo>
                  <a:pt x="6015" y="9679"/>
                </a:moveTo>
                <a:cubicBezTo>
                  <a:pt x="6090" y="9719"/>
                  <a:pt x="6238" y="9898"/>
                  <a:pt x="6519" y="10285"/>
                </a:cubicBezTo>
                <a:cubicBezTo>
                  <a:pt x="6794" y="10662"/>
                  <a:pt x="7005" y="11000"/>
                  <a:pt x="6989" y="11033"/>
                </a:cubicBezTo>
                <a:cubicBezTo>
                  <a:pt x="6973" y="11067"/>
                  <a:pt x="6744" y="11346"/>
                  <a:pt x="6483" y="11654"/>
                </a:cubicBezTo>
                <a:cubicBezTo>
                  <a:pt x="6130" y="12070"/>
                  <a:pt x="5994" y="12193"/>
                  <a:pt x="5956" y="12129"/>
                </a:cubicBezTo>
                <a:cubicBezTo>
                  <a:pt x="5873" y="11988"/>
                  <a:pt x="5406" y="10929"/>
                  <a:pt x="5406" y="10882"/>
                </a:cubicBezTo>
                <a:cubicBezTo>
                  <a:pt x="5406" y="10825"/>
                  <a:pt x="5888" y="9788"/>
                  <a:pt x="5963" y="9683"/>
                </a:cubicBezTo>
                <a:cubicBezTo>
                  <a:pt x="5974" y="9668"/>
                  <a:pt x="5990" y="9666"/>
                  <a:pt x="6015" y="9679"/>
                </a:cubicBezTo>
                <a:close/>
                <a:moveTo>
                  <a:pt x="5734" y="9700"/>
                </a:moveTo>
                <a:cubicBezTo>
                  <a:pt x="5759" y="9721"/>
                  <a:pt x="5693" y="9916"/>
                  <a:pt x="5587" y="10132"/>
                </a:cubicBezTo>
                <a:cubicBezTo>
                  <a:pt x="5334" y="10648"/>
                  <a:pt x="5332" y="10652"/>
                  <a:pt x="5239" y="10509"/>
                </a:cubicBezTo>
                <a:cubicBezTo>
                  <a:pt x="5047" y="10215"/>
                  <a:pt x="4980" y="10021"/>
                  <a:pt x="5047" y="9951"/>
                </a:cubicBezTo>
                <a:cubicBezTo>
                  <a:pt x="5140" y="9852"/>
                  <a:pt x="5679" y="9656"/>
                  <a:pt x="5734" y="9700"/>
                </a:cubicBezTo>
                <a:close/>
                <a:moveTo>
                  <a:pt x="4766" y="10084"/>
                </a:moveTo>
                <a:cubicBezTo>
                  <a:pt x="4899" y="10106"/>
                  <a:pt x="4946" y="10247"/>
                  <a:pt x="5075" y="10533"/>
                </a:cubicBezTo>
                <a:lnTo>
                  <a:pt x="5236" y="10887"/>
                </a:lnTo>
                <a:lnTo>
                  <a:pt x="5028" y="11309"/>
                </a:lnTo>
                <a:cubicBezTo>
                  <a:pt x="4915" y="11542"/>
                  <a:pt x="4814" y="11729"/>
                  <a:pt x="4806" y="11725"/>
                </a:cubicBezTo>
                <a:cubicBezTo>
                  <a:pt x="4798" y="11722"/>
                  <a:pt x="4430" y="11541"/>
                  <a:pt x="3989" y="11327"/>
                </a:cubicBezTo>
                <a:cubicBezTo>
                  <a:pt x="2900" y="10797"/>
                  <a:pt x="2972" y="10842"/>
                  <a:pt x="3036" y="10759"/>
                </a:cubicBezTo>
                <a:cubicBezTo>
                  <a:pt x="3067" y="10720"/>
                  <a:pt x="3475" y="10536"/>
                  <a:pt x="3942" y="10350"/>
                </a:cubicBezTo>
                <a:cubicBezTo>
                  <a:pt x="4416" y="10161"/>
                  <a:pt x="4633" y="10063"/>
                  <a:pt x="4766" y="10084"/>
                </a:cubicBezTo>
                <a:close/>
                <a:moveTo>
                  <a:pt x="16582" y="10328"/>
                </a:moveTo>
                <a:cubicBezTo>
                  <a:pt x="16644" y="10313"/>
                  <a:pt x="16701" y="10397"/>
                  <a:pt x="16874" y="10688"/>
                </a:cubicBezTo>
                <a:cubicBezTo>
                  <a:pt x="17010" y="10915"/>
                  <a:pt x="17120" y="11120"/>
                  <a:pt x="17120" y="11145"/>
                </a:cubicBezTo>
                <a:cubicBezTo>
                  <a:pt x="17120" y="11170"/>
                  <a:pt x="17008" y="11376"/>
                  <a:pt x="16871" y="11600"/>
                </a:cubicBezTo>
                <a:cubicBezTo>
                  <a:pt x="16734" y="11825"/>
                  <a:pt x="16620" y="12008"/>
                  <a:pt x="16615" y="12008"/>
                </a:cubicBezTo>
                <a:cubicBezTo>
                  <a:pt x="16568" y="12008"/>
                  <a:pt x="15705" y="11195"/>
                  <a:pt x="15691" y="11137"/>
                </a:cubicBezTo>
                <a:cubicBezTo>
                  <a:pt x="15680" y="11094"/>
                  <a:pt x="15835" y="10926"/>
                  <a:pt x="16035" y="10764"/>
                </a:cubicBezTo>
                <a:cubicBezTo>
                  <a:pt x="16235" y="10601"/>
                  <a:pt x="16450" y="10424"/>
                  <a:pt x="16513" y="10371"/>
                </a:cubicBezTo>
                <a:cubicBezTo>
                  <a:pt x="16540" y="10349"/>
                  <a:pt x="16561" y="10333"/>
                  <a:pt x="16582" y="10328"/>
                </a:cubicBezTo>
                <a:close/>
                <a:moveTo>
                  <a:pt x="3043" y="11085"/>
                </a:moveTo>
                <a:cubicBezTo>
                  <a:pt x="3080" y="11055"/>
                  <a:pt x="4580" y="11732"/>
                  <a:pt x="4716" y="11840"/>
                </a:cubicBezTo>
                <a:cubicBezTo>
                  <a:pt x="4739" y="11858"/>
                  <a:pt x="4673" y="12057"/>
                  <a:pt x="4569" y="12282"/>
                </a:cubicBezTo>
                <a:cubicBezTo>
                  <a:pt x="4465" y="12507"/>
                  <a:pt x="4351" y="12722"/>
                  <a:pt x="4315" y="12761"/>
                </a:cubicBezTo>
                <a:cubicBezTo>
                  <a:pt x="4291" y="12787"/>
                  <a:pt x="4233" y="12749"/>
                  <a:pt x="4124" y="12625"/>
                </a:cubicBezTo>
                <a:cubicBezTo>
                  <a:pt x="4015" y="12501"/>
                  <a:pt x="3855" y="12291"/>
                  <a:pt x="3624" y="11976"/>
                </a:cubicBezTo>
                <a:cubicBezTo>
                  <a:pt x="3280" y="11505"/>
                  <a:pt x="3018" y="11105"/>
                  <a:pt x="3043" y="11085"/>
                </a:cubicBezTo>
                <a:close/>
                <a:moveTo>
                  <a:pt x="7145" y="11098"/>
                </a:moveTo>
                <a:lnTo>
                  <a:pt x="8035" y="12295"/>
                </a:lnTo>
                <a:cubicBezTo>
                  <a:pt x="8526" y="12953"/>
                  <a:pt x="8915" y="13515"/>
                  <a:pt x="8901" y="13544"/>
                </a:cubicBezTo>
                <a:cubicBezTo>
                  <a:pt x="8887" y="13572"/>
                  <a:pt x="8848" y="13593"/>
                  <a:pt x="8813" y="13591"/>
                </a:cubicBezTo>
                <a:cubicBezTo>
                  <a:pt x="8701" y="13584"/>
                  <a:pt x="6291" y="12417"/>
                  <a:pt x="6235" y="12342"/>
                </a:cubicBezTo>
                <a:cubicBezTo>
                  <a:pt x="6199" y="12294"/>
                  <a:pt x="6337" y="12082"/>
                  <a:pt x="6663" y="11685"/>
                </a:cubicBezTo>
                <a:lnTo>
                  <a:pt x="7145" y="11098"/>
                </a:lnTo>
                <a:close/>
                <a:moveTo>
                  <a:pt x="15485" y="11249"/>
                </a:moveTo>
                <a:cubicBezTo>
                  <a:pt x="15531" y="11249"/>
                  <a:pt x="16469" y="12071"/>
                  <a:pt x="16502" y="12140"/>
                </a:cubicBezTo>
                <a:cubicBezTo>
                  <a:pt x="16514" y="12165"/>
                  <a:pt x="16291" y="12573"/>
                  <a:pt x="16005" y="13045"/>
                </a:cubicBezTo>
                <a:lnTo>
                  <a:pt x="15487" y="13906"/>
                </a:lnTo>
                <a:lnTo>
                  <a:pt x="13954" y="13923"/>
                </a:lnTo>
                <a:cubicBezTo>
                  <a:pt x="12991" y="13935"/>
                  <a:pt x="12408" y="13916"/>
                  <a:pt x="12388" y="13873"/>
                </a:cubicBezTo>
                <a:cubicBezTo>
                  <a:pt x="12370" y="13836"/>
                  <a:pt x="12555" y="13640"/>
                  <a:pt x="12799" y="13438"/>
                </a:cubicBezTo>
                <a:cubicBezTo>
                  <a:pt x="14498" y="12026"/>
                  <a:pt x="15452" y="11249"/>
                  <a:pt x="15485" y="11249"/>
                </a:cubicBezTo>
                <a:close/>
                <a:moveTo>
                  <a:pt x="17229" y="11387"/>
                </a:moveTo>
                <a:cubicBezTo>
                  <a:pt x="17307" y="11387"/>
                  <a:pt x="18412" y="13316"/>
                  <a:pt x="18377" y="13390"/>
                </a:cubicBezTo>
                <a:cubicBezTo>
                  <a:pt x="18359" y="13427"/>
                  <a:pt x="18327" y="13455"/>
                  <a:pt x="18307" y="13453"/>
                </a:cubicBezTo>
                <a:cubicBezTo>
                  <a:pt x="18201" y="13440"/>
                  <a:pt x="16776" y="12129"/>
                  <a:pt x="16791" y="12058"/>
                </a:cubicBezTo>
                <a:cubicBezTo>
                  <a:pt x="16817" y="11932"/>
                  <a:pt x="17173" y="11387"/>
                  <a:pt x="17229" y="11387"/>
                </a:cubicBezTo>
                <a:close/>
                <a:moveTo>
                  <a:pt x="4918" y="11939"/>
                </a:moveTo>
                <a:cubicBezTo>
                  <a:pt x="5012" y="11939"/>
                  <a:pt x="5805" y="12343"/>
                  <a:pt x="5819" y="12398"/>
                </a:cubicBezTo>
                <a:cubicBezTo>
                  <a:pt x="5828" y="12432"/>
                  <a:pt x="5623" y="12731"/>
                  <a:pt x="5364" y="13063"/>
                </a:cubicBezTo>
                <a:lnTo>
                  <a:pt x="4895" y="13666"/>
                </a:lnTo>
                <a:lnTo>
                  <a:pt x="4639" y="13330"/>
                </a:lnTo>
                <a:lnTo>
                  <a:pt x="4383" y="12994"/>
                </a:lnTo>
                <a:lnTo>
                  <a:pt x="4631" y="12467"/>
                </a:lnTo>
                <a:cubicBezTo>
                  <a:pt x="4767" y="12177"/>
                  <a:pt x="4897" y="11939"/>
                  <a:pt x="4918" y="11939"/>
                </a:cubicBezTo>
                <a:close/>
                <a:moveTo>
                  <a:pt x="16639" y="12319"/>
                </a:moveTo>
                <a:cubicBezTo>
                  <a:pt x="16704" y="12266"/>
                  <a:pt x="18569" y="13872"/>
                  <a:pt x="18532" y="13949"/>
                </a:cubicBezTo>
                <a:cubicBezTo>
                  <a:pt x="18517" y="13982"/>
                  <a:pt x="17907" y="14009"/>
                  <a:pt x="17177" y="14009"/>
                </a:cubicBezTo>
                <a:cubicBezTo>
                  <a:pt x="16103" y="14009"/>
                  <a:pt x="15838" y="13991"/>
                  <a:pt x="15788" y="13912"/>
                </a:cubicBezTo>
                <a:cubicBezTo>
                  <a:pt x="15738" y="13835"/>
                  <a:pt x="15811" y="13670"/>
                  <a:pt x="16157" y="13086"/>
                </a:cubicBezTo>
                <a:cubicBezTo>
                  <a:pt x="16395" y="12686"/>
                  <a:pt x="16611" y="12340"/>
                  <a:pt x="16639" y="12319"/>
                </a:cubicBezTo>
                <a:close/>
                <a:moveTo>
                  <a:pt x="6010" y="12623"/>
                </a:moveTo>
                <a:cubicBezTo>
                  <a:pt x="6032" y="12650"/>
                  <a:pt x="6265" y="13144"/>
                  <a:pt x="6526" y="13718"/>
                </a:cubicBezTo>
                <a:cubicBezTo>
                  <a:pt x="6864" y="14460"/>
                  <a:pt x="6983" y="14779"/>
                  <a:pt x="6939" y="14822"/>
                </a:cubicBezTo>
                <a:cubicBezTo>
                  <a:pt x="6905" y="14856"/>
                  <a:pt x="6697" y="14951"/>
                  <a:pt x="6476" y="15034"/>
                </a:cubicBezTo>
                <a:cubicBezTo>
                  <a:pt x="6255" y="15116"/>
                  <a:pt x="6059" y="15183"/>
                  <a:pt x="6040" y="15183"/>
                </a:cubicBezTo>
                <a:cubicBezTo>
                  <a:pt x="6021" y="15182"/>
                  <a:pt x="5772" y="14867"/>
                  <a:pt x="5488" y="14482"/>
                </a:cubicBezTo>
                <a:lnTo>
                  <a:pt x="4972" y="13781"/>
                </a:lnTo>
                <a:lnTo>
                  <a:pt x="5470" y="13177"/>
                </a:lnTo>
                <a:cubicBezTo>
                  <a:pt x="5744" y="12845"/>
                  <a:pt x="5987" y="12595"/>
                  <a:pt x="6010" y="12623"/>
                </a:cubicBezTo>
                <a:close/>
                <a:moveTo>
                  <a:pt x="6245" y="12623"/>
                </a:moveTo>
                <a:cubicBezTo>
                  <a:pt x="6294" y="12559"/>
                  <a:pt x="9101" y="13876"/>
                  <a:pt x="9115" y="13968"/>
                </a:cubicBezTo>
                <a:cubicBezTo>
                  <a:pt x="9120" y="14001"/>
                  <a:pt x="8738" y="14174"/>
                  <a:pt x="8268" y="14352"/>
                </a:cubicBezTo>
                <a:cubicBezTo>
                  <a:pt x="7797" y="14531"/>
                  <a:pt x="7362" y="14697"/>
                  <a:pt x="7300" y="14723"/>
                </a:cubicBezTo>
                <a:cubicBezTo>
                  <a:pt x="7267" y="14737"/>
                  <a:pt x="7232" y="14741"/>
                  <a:pt x="7203" y="14734"/>
                </a:cubicBezTo>
                <a:cubicBezTo>
                  <a:pt x="7174" y="14727"/>
                  <a:pt x="7148" y="14711"/>
                  <a:pt x="7131" y="14684"/>
                </a:cubicBezTo>
                <a:cubicBezTo>
                  <a:pt x="6953" y="14402"/>
                  <a:pt x="6209" y="12670"/>
                  <a:pt x="6245" y="12623"/>
                </a:cubicBezTo>
                <a:close/>
                <a:moveTo>
                  <a:pt x="4298" y="13170"/>
                </a:moveTo>
                <a:lnTo>
                  <a:pt x="4532" y="13468"/>
                </a:lnTo>
                <a:lnTo>
                  <a:pt x="4766" y="13763"/>
                </a:lnTo>
                <a:lnTo>
                  <a:pt x="4057" y="14680"/>
                </a:lnTo>
                <a:cubicBezTo>
                  <a:pt x="3668" y="15184"/>
                  <a:pt x="3331" y="15597"/>
                  <a:pt x="3310" y="15597"/>
                </a:cubicBezTo>
                <a:cubicBezTo>
                  <a:pt x="3182" y="15597"/>
                  <a:pt x="3270" y="15345"/>
                  <a:pt x="3755" y="14320"/>
                </a:cubicBezTo>
                <a:lnTo>
                  <a:pt x="4298" y="13170"/>
                </a:lnTo>
                <a:close/>
                <a:moveTo>
                  <a:pt x="4883" y="13917"/>
                </a:moveTo>
                <a:lnTo>
                  <a:pt x="5353" y="14566"/>
                </a:lnTo>
                <a:cubicBezTo>
                  <a:pt x="5612" y="14924"/>
                  <a:pt x="5808" y="15237"/>
                  <a:pt x="5789" y="15262"/>
                </a:cubicBezTo>
                <a:cubicBezTo>
                  <a:pt x="5770" y="15287"/>
                  <a:pt x="5173" y="15528"/>
                  <a:pt x="4462" y="15797"/>
                </a:cubicBezTo>
                <a:cubicBezTo>
                  <a:pt x="3751" y="16066"/>
                  <a:pt x="3155" y="16287"/>
                  <a:pt x="3140" y="16287"/>
                </a:cubicBezTo>
                <a:cubicBezTo>
                  <a:pt x="3001" y="16287"/>
                  <a:pt x="3185" y="16012"/>
                  <a:pt x="3970" y="15042"/>
                </a:cubicBezTo>
                <a:lnTo>
                  <a:pt x="4883" y="13917"/>
                </a:lnTo>
                <a:close/>
                <a:moveTo>
                  <a:pt x="13672" y="14096"/>
                </a:moveTo>
                <a:cubicBezTo>
                  <a:pt x="14549" y="14086"/>
                  <a:pt x="15285" y="14101"/>
                  <a:pt x="15305" y="14130"/>
                </a:cubicBezTo>
                <a:cubicBezTo>
                  <a:pt x="15353" y="14200"/>
                  <a:pt x="12187" y="19496"/>
                  <a:pt x="12097" y="19496"/>
                </a:cubicBezTo>
                <a:cubicBezTo>
                  <a:pt x="12059" y="19496"/>
                  <a:pt x="11998" y="19375"/>
                  <a:pt x="11958" y="19228"/>
                </a:cubicBezTo>
                <a:cubicBezTo>
                  <a:pt x="11734" y="18386"/>
                  <a:pt x="10827" y="17965"/>
                  <a:pt x="10140" y="18383"/>
                </a:cubicBezTo>
                <a:cubicBezTo>
                  <a:pt x="9817" y="18580"/>
                  <a:pt x="9673" y="18771"/>
                  <a:pt x="9525" y="19202"/>
                </a:cubicBezTo>
                <a:cubicBezTo>
                  <a:pt x="9463" y="19382"/>
                  <a:pt x="9392" y="19530"/>
                  <a:pt x="9368" y="19530"/>
                </a:cubicBezTo>
                <a:cubicBezTo>
                  <a:pt x="9323" y="19530"/>
                  <a:pt x="7292" y="15124"/>
                  <a:pt x="7265" y="14969"/>
                </a:cubicBezTo>
                <a:cubicBezTo>
                  <a:pt x="7251" y="14889"/>
                  <a:pt x="9310" y="14056"/>
                  <a:pt x="9361" y="14121"/>
                </a:cubicBezTo>
                <a:cubicBezTo>
                  <a:pt x="9374" y="14139"/>
                  <a:pt x="9428" y="14329"/>
                  <a:pt x="9480" y="14546"/>
                </a:cubicBezTo>
                <a:lnTo>
                  <a:pt x="9575" y="14941"/>
                </a:lnTo>
                <a:lnTo>
                  <a:pt x="9309" y="15288"/>
                </a:lnTo>
                <a:cubicBezTo>
                  <a:pt x="9163" y="15479"/>
                  <a:pt x="9043" y="15667"/>
                  <a:pt x="9043" y="15707"/>
                </a:cubicBezTo>
                <a:cubicBezTo>
                  <a:pt x="9043" y="15793"/>
                  <a:pt x="9324" y="16149"/>
                  <a:pt x="9393" y="16149"/>
                </a:cubicBezTo>
                <a:cubicBezTo>
                  <a:pt x="9420" y="16149"/>
                  <a:pt x="9564" y="15992"/>
                  <a:pt x="9714" y="15801"/>
                </a:cubicBezTo>
                <a:lnTo>
                  <a:pt x="9986" y="15454"/>
                </a:lnTo>
                <a:lnTo>
                  <a:pt x="10182" y="15560"/>
                </a:lnTo>
                <a:cubicBezTo>
                  <a:pt x="10466" y="15713"/>
                  <a:pt x="11047" y="15695"/>
                  <a:pt x="11340" y="15523"/>
                </a:cubicBezTo>
                <a:lnTo>
                  <a:pt x="11577" y="15385"/>
                </a:lnTo>
                <a:lnTo>
                  <a:pt x="11877" y="15767"/>
                </a:lnTo>
                <a:cubicBezTo>
                  <a:pt x="12041" y="15977"/>
                  <a:pt x="12200" y="16149"/>
                  <a:pt x="12231" y="16149"/>
                </a:cubicBezTo>
                <a:cubicBezTo>
                  <a:pt x="12298" y="16149"/>
                  <a:pt x="12574" y="15786"/>
                  <a:pt x="12574" y="15698"/>
                </a:cubicBezTo>
                <a:cubicBezTo>
                  <a:pt x="12574" y="15663"/>
                  <a:pt x="12430" y="15448"/>
                  <a:pt x="12256" y="15219"/>
                </a:cubicBezTo>
                <a:lnTo>
                  <a:pt x="11938" y="14803"/>
                </a:lnTo>
                <a:lnTo>
                  <a:pt x="12009" y="14458"/>
                </a:lnTo>
                <a:lnTo>
                  <a:pt x="12077" y="14113"/>
                </a:lnTo>
                <a:lnTo>
                  <a:pt x="13672" y="14096"/>
                </a:lnTo>
                <a:close/>
                <a:moveTo>
                  <a:pt x="15549" y="14113"/>
                </a:moveTo>
                <a:lnTo>
                  <a:pt x="17070" y="14137"/>
                </a:lnTo>
                <a:cubicBezTo>
                  <a:pt x="17906" y="14150"/>
                  <a:pt x="18608" y="14182"/>
                  <a:pt x="18629" y="14208"/>
                </a:cubicBezTo>
                <a:cubicBezTo>
                  <a:pt x="18651" y="14234"/>
                  <a:pt x="17311" y="15396"/>
                  <a:pt x="15652" y="16789"/>
                </a:cubicBezTo>
                <a:cubicBezTo>
                  <a:pt x="13994" y="18183"/>
                  <a:pt x="12624" y="19323"/>
                  <a:pt x="12609" y="19323"/>
                </a:cubicBezTo>
                <a:cubicBezTo>
                  <a:pt x="12474" y="19323"/>
                  <a:pt x="12713" y="18875"/>
                  <a:pt x="14034" y="16656"/>
                </a:cubicBezTo>
                <a:lnTo>
                  <a:pt x="15549" y="14113"/>
                </a:lnTo>
                <a:close/>
                <a:moveTo>
                  <a:pt x="7066" y="14988"/>
                </a:moveTo>
                <a:cubicBezTo>
                  <a:pt x="7093" y="15000"/>
                  <a:pt x="7489" y="15831"/>
                  <a:pt x="7947" y="16835"/>
                </a:cubicBezTo>
                <a:cubicBezTo>
                  <a:pt x="8404" y="17838"/>
                  <a:pt x="8759" y="18683"/>
                  <a:pt x="8734" y="18715"/>
                </a:cubicBezTo>
                <a:cubicBezTo>
                  <a:pt x="8709" y="18747"/>
                  <a:pt x="8117" y="18007"/>
                  <a:pt x="7420" y="17070"/>
                </a:cubicBezTo>
                <a:cubicBezTo>
                  <a:pt x="6723" y="16132"/>
                  <a:pt x="6173" y="15341"/>
                  <a:pt x="6195" y="15314"/>
                </a:cubicBezTo>
                <a:cubicBezTo>
                  <a:pt x="6252" y="15245"/>
                  <a:pt x="7007" y="14962"/>
                  <a:pt x="7066" y="14988"/>
                </a:cubicBezTo>
                <a:close/>
                <a:moveTo>
                  <a:pt x="5943" y="15390"/>
                </a:moveTo>
                <a:cubicBezTo>
                  <a:pt x="5988" y="15390"/>
                  <a:pt x="8973" y="19418"/>
                  <a:pt x="8985" y="19496"/>
                </a:cubicBezTo>
                <a:cubicBezTo>
                  <a:pt x="8991" y="19534"/>
                  <a:pt x="8965" y="19570"/>
                  <a:pt x="8926" y="19578"/>
                </a:cubicBezTo>
                <a:cubicBezTo>
                  <a:pt x="8820" y="19598"/>
                  <a:pt x="2864" y="16665"/>
                  <a:pt x="2876" y="16597"/>
                </a:cubicBezTo>
                <a:cubicBezTo>
                  <a:pt x="2884" y="16550"/>
                  <a:pt x="5832" y="15390"/>
                  <a:pt x="5943" y="1539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BDBB83-5CEC-6C47-B5E6-7D1C4A05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127916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_1mpE6fsq5LNxH31xeTWi5w.jpeg" descr="1_1mpE6fsq5LNxH31xeTWi5w.jpeg">
            <a:extLst>
              <a:ext uri="{FF2B5EF4-FFF2-40B4-BE49-F238E27FC236}">
                <a16:creationId xmlns:a16="http://schemas.microsoft.com/office/drawing/2014/main" xmlns="" id="{B23E2A82-78DA-994D-80FF-5D705AF6A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4125" y="1192114"/>
            <a:ext cx="7143750" cy="4759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Screen Shot 2019-07-25 at 2.26.12 PM.png" descr="Screen Shot 2019-07-25 at 2.26.12 PM.png"/>
          <p:cNvPicPr>
            <a:picLocks/>
          </p:cNvPicPr>
          <p:nvPr/>
        </p:nvPicPr>
        <p:blipFill>
          <a:blip r:embed="rId3">
            <a:extLst/>
          </a:blip>
          <a:srcRect l="413" t="356" r="88099" b="49856"/>
          <a:stretch>
            <a:fillRect/>
          </a:stretch>
        </p:blipFill>
        <p:spPr>
          <a:xfrm>
            <a:off x="-8953338" y="5984422"/>
            <a:ext cx="739860" cy="1872241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Dingbat X"/>
          <p:cNvSpPr/>
          <p:nvPr/>
        </p:nvSpPr>
        <p:spPr>
          <a:xfrm>
            <a:off x="5385904" y="3344061"/>
            <a:ext cx="385580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362" name="Dingbat X"/>
          <p:cNvSpPr/>
          <p:nvPr/>
        </p:nvSpPr>
        <p:spPr>
          <a:xfrm>
            <a:off x="6466396" y="3969139"/>
            <a:ext cx="385580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363" name="Dingbat X"/>
          <p:cNvSpPr/>
          <p:nvPr/>
        </p:nvSpPr>
        <p:spPr>
          <a:xfrm>
            <a:off x="7600467" y="2406444"/>
            <a:ext cx="385580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364" name="Radu Raicea"/>
          <p:cNvSpPr txBox="1"/>
          <p:nvPr/>
        </p:nvSpPr>
        <p:spPr>
          <a:xfrm>
            <a:off x="8812648" y="5578857"/>
            <a:ext cx="835831" cy="558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r" defTabSz="457200">
              <a:lnSpc>
                <a:spcPts val="4700"/>
              </a:lnSpc>
              <a:defRPr sz="1250">
                <a:ln w="0" cap="flat">
                  <a:solidFill>
                    <a:srgbClr val="0A0A23"/>
                  </a:solidFill>
                  <a:prstDash val="solid"/>
                  <a:miter lim="400000"/>
                </a:ln>
                <a:solidFill>
                  <a:srgbClr val="0A0A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879"/>
              <a:t>Radu Raicea</a:t>
            </a:r>
          </a:p>
        </p:txBody>
      </p:sp>
      <p:sp>
        <p:nvSpPr>
          <p:cNvPr id="365" name="Arrow"/>
          <p:cNvSpPr/>
          <p:nvPr/>
        </p:nvSpPr>
        <p:spPr>
          <a:xfrm flipH="1">
            <a:off x="5367189" y="5620573"/>
            <a:ext cx="1476815" cy="313869"/>
          </a:xfrm>
          <a:prstGeom prst="rightArrow">
            <a:avLst>
              <a:gd name="adj1" fmla="val 46820"/>
              <a:gd name="adj2" fmla="val 85631"/>
            </a:avLst>
          </a:pr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366" name="Back Propagate"/>
          <p:cNvSpPr txBox="1"/>
          <p:nvPr/>
        </p:nvSpPr>
        <p:spPr>
          <a:xfrm>
            <a:off x="5562739" y="5649492"/>
            <a:ext cx="1311807" cy="256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1195"/>
              <a:t>Back Propagate</a:t>
            </a:r>
          </a:p>
        </p:txBody>
      </p:sp>
      <p:sp>
        <p:nvSpPr>
          <p:cNvPr id="367" name="Arrow"/>
          <p:cNvSpPr/>
          <p:nvPr/>
        </p:nvSpPr>
        <p:spPr>
          <a:xfrm>
            <a:off x="5357593" y="1209308"/>
            <a:ext cx="1476814" cy="313869"/>
          </a:xfrm>
          <a:prstGeom prst="rightArrow">
            <a:avLst>
              <a:gd name="adj1" fmla="val 46820"/>
              <a:gd name="adj2" fmla="val 85631"/>
            </a:avLst>
          </a:pr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368" name="Forward Pass"/>
          <p:cNvSpPr txBox="1"/>
          <p:nvPr/>
        </p:nvSpPr>
        <p:spPr>
          <a:xfrm>
            <a:off x="5348427" y="1238226"/>
            <a:ext cx="1311807" cy="256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1195"/>
              <a:t>Forward Pass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B0AD43A4-6F42-0B4D-A86D-CD834128F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Dropout: train</a:t>
            </a:r>
          </a:p>
        </p:txBody>
      </p:sp>
    </p:spTree>
    <p:extLst>
      <p:ext uri="{BB962C8B-B14F-4D97-AF65-F5344CB8AC3E}">
        <p14:creationId xmlns:p14="http://schemas.microsoft.com/office/powerpoint/2010/main" val="2855907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Screen Shot 2019-07-25 at 2.26.12 PM.png" descr="Screen Shot 2019-07-25 at 2.26.12 PM.png"/>
          <p:cNvPicPr>
            <a:picLocks/>
          </p:cNvPicPr>
          <p:nvPr/>
        </p:nvPicPr>
        <p:blipFill>
          <a:blip r:embed="rId2">
            <a:extLst/>
          </a:blip>
          <a:srcRect l="413" t="356" r="88099" b="49856"/>
          <a:stretch>
            <a:fillRect/>
          </a:stretch>
        </p:blipFill>
        <p:spPr>
          <a:xfrm>
            <a:off x="-8953338" y="5984422"/>
            <a:ext cx="739860" cy="1872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1_1mpE6fsq5LNxH31xeTWi5w.jpeg" descr="1_1mpE6fsq5LNxH31xeTWi5w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4125" y="1192114"/>
            <a:ext cx="7143750" cy="47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Dingbat X"/>
          <p:cNvSpPr/>
          <p:nvPr/>
        </p:nvSpPr>
        <p:spPr>
          <a:xfrm>
            <a:off x="4260763" y="2406444"/>
            <a:ext cx="385580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374" name="Dingbat X"/>
          <p:cNvSpPr/>
          <p:nvPr/>
        </p:nvSpPr>
        <p:spPr>
          <a:xfrm>
            <a:off x="6466395" y="5165717"/>
            <a:ext cx="385581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375" name="Dingbat X"/>
          <p:cNvSpPr/>
          <p:nvPr/>
        </p:nvSpPr>
        <p:spPr>
          <a:xfrm>
            <a:off x="7582606" y="3665530"/>
            <a:ext cx="385581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376" name="Radu Raicea"/>
          <p:cNvSpPr txBox="1"/>
          <p:nvPr/>
        </p:nvSpPr>
        <p:spPr>
          <a:xfrm>
            <a:off x="8812648" y="5578857"/>
            <a:ext cx="835831" cy="558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r" defTabSz="457200">
              <a:lnSpc>
                <a:spcPts val="4700"/>
              </a:lnSpc>
              <a:defRPr sz="1250">
                <a:ln w="0" cap="flat">
                  <a:solidFill>
                    <a:srgbClr val="0A0A23"/>
                  </a:solidFill>
                  <a:prstDash val="solid"/>
                  <a:miter lim="400000"/>
                </a:ln>
                <a:solidFill>
                  <a:srgbClr val="0A0A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879"/>
              <a:t>Radu Raicea</a:t>
            </a:r>
          </a:p>
        </p:txBody>
      </p:sp>
      <p:sp>
        <p:nvSpPr>
          <p:cNvPr id="377" name="Arrow"/>
          <p:cNvSpPr/>
          <p:nvPr/>
        </p:nvSpPr>
        <p:spPr>
          <a:xfrm flipH="1">
            <a:off x="5367189" y="5620573"/>
            <a:ext cx="1476815" cy="313869"/>
          </a:xfrm>
          <a:prstGeom prst="rightArrow">
            <a:avLst>
              <a:gd name="adj1" fmla="val 46820"/>
              <a:gd name="adj2" fmla="val 85631"/>
            </a:avLst>
          </a:pr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378" name="Back Propagate"/>
          <p:cNvSpPr txBox="1"/>
          <p:nvPr/>
        </p:nvSpPr>
        <p:spPr>
          <a:xfrm>
            <a:off x="5562739" y="5649492"/>
            <a:ext cx="1311807" cy="256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1195"/>
              <a:t>Back Propagate</a:t>
            </a:r>
          </a:p>
        </p:txBody>
      </p:sp>
      <p:sp>
        <p:nvSpPr>
          <p:cNvPr id="379" name="Arrow"/>
          <p:cNvSpPr/>
          <p:nvPr/>
        </p:nvSpPr>
        <p:spPr>
          <a:xfrm>
            <a:off x="5357593" y="1209308"/>
            <a:ext cx="1476814" cy="313869"/>
          </a:xfrm>
          <a:prstGeom prst="rightArrow">
            <a:avLst>
              <a:gd name="adj1" fmla="val 46820"/>
              <a:gd name="adj2" fmla="val 85631"/>
            </a:avLst>
          </a:pr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380" name="Forward Pass"/>
          <p:cNvSpPr txBox="1"/>
          <p:nvPr/>
        </p:nvSpPr>
        <p:spPr>
          <a:xfrm>
            <a:off x="5348427" y="1238226"/>
            <a:ext cx="1311807" cy="256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1195"/>
              <a:t>Forward Pass</a:t>
            </a:r>
          </a:p>
        </p:txBody>
      </p:sp>
      <p:sp>
        <p:nvSpPr>
          <p:cNvPr id="381" name="Dingbat X"/>
          <p:cNvSpPr/>
          <p:nvPr/>
        </p:nvSpPr>
        <p:spPr>
          <a:xfrm>
            <a:off x="5376973" y="1415249"/>
            <a:ext cx="385581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2FC83382-309D-764D-8793-EFAFA1CAC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Dropout: train</a:t>
            </a:r>
          </a:p>
        </p:txBody>
      </p:sp>
    </p:spTree>
    <p:extLst>
      <p:ext uri="{BB962C8B-B14F-4D97-AF65-F5344CB8AC3E}">
        <p14:creationId xmlns:p14="http://schemas.microsoft.com/office/powerpoint/2010/main" val="1329584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Screen Shot 2019-07-25 at 2.26.12 PM.png" descr="Screen Shot 2019-07-25 at 2.26.12 PM.png"/>
          <p:cNvPicPr>
            <a:picLocks/>
          </p:cNvPicPr>
          <p:nvPr/>
        </p:nvPicPr>
        <p:blipFill>
          <a:blip r:embed="rId2">
            <a:extLst/>
          </a:blip>
          <a:srcRect l="413" t="356" r="88099" b="49856"/>
          <a:stretch>
            <a:fillRect/>
          </a:stretch>
        </p:blipFill>
        <p:spPr>
          <a:xfrm>
            <a:off x="-8953338" y="5984422"/>
            <a:ext cx="739860" cy="1872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1_1mpE6fsq5LNxH31xeTWi5w.jpeg" descr="1_1mpE6fsq5LNxH31xeTWi5w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4125" y="1192114"/>
            <a:ext cx="7143750" cy="47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Dingbat X"/>
          <p:cNvSpPr/>
          <p:nvPr/>
        </p:nvSpPr>
        <p:spPr>
          <a:xfrm>
            <a:off x="4233974" y="3656600"/>
            <a:ext cx="385580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387" name="Dingbat X"/>
          <p:cNvSpPr/>
          <p:nvPr/>
        </p:nvSpPr>
        <p:spPr>
          <a:xfrm>
            <a:off x="6484254" y="4665655"/>
            <a:ext cx="385581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388" name="Radu Raicea"/>
          <p:cNvSpPr txBox="1"/>
          <p:nvPr/>
        </p:nvSpPr>
        <p:spPr>
          <a:xfrm>
            <a:off x="8812648" y="5578857"/>
            <a:ext cx="835831" cy="558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r" defTabSz="457200">
              <a:lnSpc>
                <a:spcPts val="4700"/>
              </a:lnSpc>
              <a:defRPr sz="1250">
                <a:ln w="0" cap="flat">
                  <a:solidFill>
                    <a:srgbClr val="0A0A23"/>
                  </a:solidFill>
                  <a:prstDash val="solid"/>
                  <a:miter lim="400000"/>
                </a:ln>
                <a:solidFill>
                  <a:srgbClr val="0A0A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879"/>
              <a:t>Radu Raicea</a:t>
            </a:r>
          </a:p>
        </p:txBody>
      </p:sp>
      <p:sp>
        <p:nvSpPr>
          <p:cNvPr id="389" name="Arrow"/>
          <p:cNvSpPr/>
          <p:nvPr/>
        </p:nvSpPr>
        <p:spPr>
          <a:xfrm flipH="1">
            <a:off x="5367189" y="5620573"/>
            <a:ext cx="1476815" cy="313869"/>
          </a:xfrm>
          <a:prstGeom prst="rightArrow">
            <a:avLst>
              <a:gd name="adj1" fmla="val 46820"/>
              <a:gd name="adj2" fmla="val 85631"/>
            </a:avLst>
          </a:pr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390" name="Back Propagate"/>
          <p:cNvSpPr txBox="1"/>
          <p:nvPr/>
        </p:nvSpPr>
        <p:spPr>
          <a:xfrm>
            <a:off x="5562739" y="5649492"/>
            <a:ext cx="1311807" cy="256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1195"/>
              <a:t>Back Propagate</a:t>
            </a:r>
          </a:p>
        </p:txBody>
      </p:sp>
      <p:sp>
        <p:nvSpPr>
          <p:cNvPr id="391" name="Arrow"/>
          <p:cNvSpPr/>
          <p:nvPr/>
        </p:nvSpPr>
        <p:spPr>
          <a:xfrm>
            <a:off x="5357593" y="1209308"/>
            <a:ext cx="1476814" cy="313869"/>
          </a:xfrm>
          <a:prstGeom prst="rightArrow">
            <a:avLst>
              <a:gd name="adj1" fmla="val 46820"/>
              <a:gd name="adj2" fmla="val 85631"/>
            </a:avLst>
          </a:pr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392" name="Forward Pass"/>
          <p:cNvSpPr txBox="1"/>
          <p:nvPr/>
        </p:nvSpPr>
        <p:spPr>
          <a:xfrm>
            <a:off x="5348427" y="1238226"/>
            <a:ext cx="1311807" cy="256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1195"/>
              <a:t>Forward Pass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3E69F15D-15B7-4845-B9A7-2E40EDE29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Dropout: train</a:t>
            </a:r>
          </a:p>
        </p:txBody>
      </p:sp>
    </p:spTree>
    <p:extLst>
      <p:ext uri="{BB962C8B-B14F-4D97-AF65-F5344CB8AC3E}">
        <p14:creationId xmlns:p14="http://schemas.microsoft.com/office/powerpoint/2010/main" val="2975676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Screen Shot 2019-07-25 at 2.26.12 PM.png" descr="Screen Shot 2019-07-25 at 2.26.12 PM.png"/>
          <p:cNvPicPr>
            <a:picLocks/>
          </p:cNvPicPr>
          <p:nvPr/>
        </p:nvPicPr>
        <p:blipFill>
          <a:blip r:embed="rId2">
            <a:extLst/>
          </a:blip>
          <a:srcRect l="413" t="356" r="88099" b="49856"/>
          <a:stretch>
            <a:fillRect/>
          </a:stretch>
        </p:blipFill>
        <p:spPr>
          <a:xfrm>
            <a:off x="-8953338" y="5984422"/>
            <a:ext cx="739860" cy="1872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1_1mpE6fsq5LNxH31xeTWi5w.jpeg" descr="1_1mpE6fsq5LNxH31xeTWi5w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4125" y="1192114"/>
            <a:ext cx="7143750" cy="47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Dingbat X"/>
          <p:cNvSpPr/>
          <p:nvPr/>
        </p:nvSpPr>
        <p:spPr>
          <a:xfrm>
            <a:off x="4260763" y="2406444"/>
            <a:ext cx="385580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398" name="Dingbat X"/>
          <p:cNvSpPr/>
          <p:nvPr/>
        </p:nvSpPr>
        <p:spPr>
          <a:xfrm>
            <a:off x="6466395" y="5165717"/>
            <a:ext cx="385581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399" name="Dingbat X"/>
          <p:cNvSpPr/>
          <p:nvPr/>
        </p:nvSpPr>
        <p:spPr>
          <a:xfrm>
            <a:off x="7582606" y="3665530"/>
            <a:ext cx="385581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00" name="Radu Raicea"/>
          <p:cNvSpPr txBox="1"/>
          <p:nvPr/>
        </p:nvSpPr>
        <p:spPr>
          <a:xfrm>
            <a:off x="8812648" y="5578857"/>
            <a:ext cx="835831" cy="558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r" defTabSz="457200">
              <a:lnSpc>
                <a:spcPts val="4700"/>
              </a:lnSpc>
              <a:defRPr sz="1250">
                <a:ln w="0" cap="flat">
                  <a:solidFill>
                    <a:srgbClr val="0A0A23"/>
                  </a:solidFill>
                  <a:prstDash val="solid"/>
                  <a:miter lim="400000"/>
                </a:ln>
                <a:solidFill>
                  <a:srgbClr val="0A0A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879"/>
              <a:t>Radu Raicea</a:t>
            </a:r>
          </a:p>
        </p:txBody>
      </p:sp>
      <p:sp>
        <p:nvSpPr>
          <p:cNvPr id="401" name="Arrow"/>
          <p:cNvSpPr/>
          <p:nvPr/>
        </p:nvSpPr>
        <p:spPr>
          <a:xfrm flipH="1">
            <a:off x="5367189" y="5620573"/>
            <a:ext cx="1476815" cy="313869"/>
          </a:xfrm>
          <a:prstGeom prst="rightArrow">
            <a:avLst>
              <a:gd name="adj1" fmla="val 46820"/>
              <a:gd name="adj2" fmla="val 85631"/>
            </a:avLst>
          </a:pr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02" name="Back Propagate"/>
          <p:cNvSpPr txBox="1"/>
          <p:nvPr/>
        </p:nvSpPr>
        <p:spPr>
          <a:xfrm>
            <a:off x="5562739" y="5649492"/>
            <a:ext cx="1311807" cy="256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1195"/>
              <a:t>Back Propagate</a:t>
            </a:r>
          </a:p>
        </p:txBody>
      </p:sp>
      <p:sp>
        <p:nvSpPr>
          <p:cNvPr id="403" name="Arrow"/>
          <p:cNvSpPr/>
          <p:nvPr/>
        </p:nvSpPr>
        <p:spPr>
          <a:xfrm>
            <a:off x="5357593" y="1209308"/>
            <a:ext cx="1476814" cy="313869"/>
          </a:xfrm>
          <a:prstGeom prst="rightArrow">
            <a:avLst>
              <a:gd name="adj1" fmla="val 46820"/>
              <a:gd name="adj2" fmla="val 85631"/>
            </a:avLst>
          </a:pr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04" name="Forward Pass"/>
          <p:cNvSpPr txBox="1"/>
          <p:nvPr/>
        </p:nvSpPr>
        <p:spPr>
          <a:xfrm>
            <a:off x="5348427" y="1238226"/>
            <a:ext cx="1311807" cy="256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1195"/>
              <a:t>Forward Pass</a:t>
            </a:r>
          </a:p>
        </p:txBody>
      </p:sp>
      <p:sp>
        <p:nvSpPr>
          <p:cNvPr id="405" name="Dingbat X"/>
          <p:cNvSpPr/>
          <p:nvPr/>
        </p:nvSpPr>
        <p:spPr>
          <a:xfrm>
            <a:off x="5376973" y="1415249"/>
            <a:ext cx="385581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AC6589BE-AE99-DB42-BD2D-3EF9C921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Dropout: train</a:t>
            </a:r>
          </a:p>
        </p:txBody>
      </p:sp>
    </p:spTree>
    <p:extLst>
      <p:ext uri="{BB962C8B-B14F-4D97-AF65-F5344CB8AC3E}">
        <p14:creationId xmlns:p14="http://schemas.microsoft.com/office/powerpoint/2010/main" val="3412474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Screen Shot 2019-07-25 at 2.26.12 PM.png" descr="Screen Shot 2019-07-25 at 2.26.12 PM.png"/>
          <p:cNvPicPr>
            <a:picLocks/>
          </p:cNvPicPr>
          <p:nvPr/>
        </p:nvPicPr>
        <p:blipFill>
          <a:blip r:embed="rId2">
            <a:extLst/>
          </a:blip>
          <a:srcRect l="413" t="356" r="88099" b="49856"/>
          <a:stretch>
            <a:fillRect/>
          </a:stretch>
        </p:blipFill>
        <p:spPr>
          <a:xfrm>
            <a:off x="-8953338" y="5984422"/>
            <a:ext cx="739860" cy="1872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1_1mpE6fsq5LNxH31xeTWi5w.jpeg" descr="1_1mpE6fsq5LNxH31xeTWi5w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4125" y="1192114"/>
            <a:ext cx="7143750" cy="47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Dingbat X"/>
          <p:cNvSpPr/>
          <p:nvPr/>
        </p:nvSpPr>
        <p:spPr>
          <a:xfrm>
            <a:off x="5385904" y="3344061"/>
            <a:ext cx="385580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11" name="Dingbat X"/>
          <p:cNvSpPr/>
          <p:nvPr/>
        </p:nvSpPr>
        <p:spPr>
          <a:xfrm>
            <a:off x="6475325" y="1442038"/>
            <a:ext cx="385581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12" name="Dingbat X"/>
          <p:cNvSpPr/>
          <p:nvPr/>
        </p:nvSpPr>
        <p:spPr>
          <a:xfrm>
            <a:off x="7600465" y="2406444"/>
            <a:ext cx="385581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13" name="Radu Raicea"/>
          <p:cNvSpPr txBox="1"/>
          <p:nvPr/>
        </p:nvSpPr>
        <p:spPr>
          <a:xfrm>
            <a:off x="8812648" y="5578857"/>
            <a:ext cx="835831" cy="558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r" defTabSz="457200">
              <a:lnSpc>
                <a:spcPts val="4700"/>
              </a:lnSpc>
              <a:defRPr sz="1250">
                <a:ln w="0" cap="flat">
                  <a:solidFill>
                    <a:srgbClr val="0A0A23"/>
                  </a:solidFill>
                  <a:prstDash val="solid"/>
                  <a:miter lim="400000"/>
                </a:ln>
                <a:solidFill>
                  <a:srgbClr val="0A0A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879"/>
              <a:t>Radu Raicea</a:t>
            </a:r>
          </a:p>
        </p:txBody>
      </p:sp>
      <p:sp>
        <p:nvSpPr>
          <p:cNvPr id="414" name="Arrow"/>
          <p:cNvSpPr/>
          <p:nvPr/>
        </p:nvSpPr>
        <p:spPr>
          <a:xfrm>
            <a:off x="5357593" y="1209308"/>
            <a:ext cx="1476814" cy="313869"/>
          </a:xfrm>
          <a:prstGeom prst="rightArrow">
            <a:avLst>
              <a:gd name="adj1" fmla="val 46820"/>
              <a:gd name="adj2" fmla="val 85631"/>
            </a:avLst>
          </a:pr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15" name="Forward Pass"/>
          <p:cNvSpPr txBox="1"/>
          <p:nvPr/>
        </p:nvSpPr>
        <p:spPr>
          <a:xfrm>
            <a:off x="5348427" y="1238226"/>
            <a:ext cx="1311807" cy="256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1195"/>
              <a:t>Forward Pass</a:t>
            </a:r>
          </a:p>
        </p:txBody>
      </p:sp>
      <p:pic>
        <p:nvPicPr>
          <p:cNvPr id="416" name="Screen Shot 2019-07-25 at 2.26.12 PM.png" descr="Screen Shot 2019-07-25 at 2.26.12 PM.png"/>
          <p:cNvPicPr>
            <a:picLocks/>
          </p:cNvPicPr>
          <p:nvPr/>
        </p:nvPicPr>
        <p:blipFill>
          <a:blip r:embed="rId2">
            <a:extLst/>
          </a:blip>
          <a:srcRect l="12251" t="51241" r="79593" b="27328"/>
          <a:stretch>
            <a:fillRect/>
          </a:stretch>
        </p:blipFill>
        <p:spPr>
          <a:xfrm>
            <a:off x="9887210" y="3026048"/>
            <a:ext cx="525233" cy="805875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Rectangle"/>
          <p:cNvSpPr/>
          <p:nvPr/>
        </p:nvSpPr>
        <p:spPr>
          <a:xfrm>
            <a:off x="9913999" y="3174503"/>
            <a:ext cx="455171" cy="6340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18" name="Circle"/>
          <p:cNvSpPr/>
          <p:nvPr/>
        </p:nvSpPr>
        <p:spPr>
          <a:xfrm>
            <a:off x="10040078" y="3769516"/>
            <a:ext cx="70671" cy="74822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07F35A42-209C-D844-BD9D-19752C01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Dropout: evaluate</a:t>
            </a:r>
          </a:p>
        </p:txBody>
      </p:sp>
    </p:spTree>
    <p:extLst>
      <p:ext uri="{BB962C8B-B14F-4D97-AF65-F5344CB8AC3E}">
        <p14:creationId xmlns:p14="http://schemas.microsoft.com/office/powerpoint/2010/main" val="2040433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Screen Shot 2019-07-25 at 2.26.12 PM.png" descr="Screen Shot 2019-07-25 at 2.26.12 PM.png"/>
          <p:cNvPicPr>
            <a:picLocks/>
          </p:cNvPicPr>
          <p:nvPr/>
        </p:nvPicPr>
        <p:blipFill>
          <a:blip r:embed="rId2">
            <a:extLst/>
          </a:blip>
          <a:srcRect l="413" t="356" r="88099" b="49856"/>
          <a:stretch>
            <a:fillRect/>
          </a:stretch>
        </p:blipFill>
        <p:spPr>
          <a:xfrm>
            <a:off x="-8953338" y="5984422"/>
            <a:ext cx="739860" cy="1872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1_1mpE6fsq5LNxH31xeTWi5w.jpeg" descr="1_1mpE6fsq5LNxH31xeTWi5w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4125" y="1192114"/>
            <a:ext cx="7143750" cy="47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Dingbat X"/>
          <p:cNvSpPr/>
          <p:nvPr/>
        </p:nvSpPr>
        <p:spPr>
          <a:xfrm>
            <a:off x="4225045" y="4308467"/>
            <a:ext cx="385580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24" name="Dingbat X"/>
          <p:cNvSpPr/>
          <p:nvPr/>
        </p:nvSpPr>
        <p:spPr>
          <a:xfrm>
            <a:off x="6466395" y="5165717"/>
            <a:ext cx="385581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25" name="Dingbat X"/>
          <p:cNvSpPr/>
          <p:nvPr/>
        </p:nvSpPr>
        <p:spPr>
          <a:xfrm>
            <a:off x="7582606" y="3665530"/>
            <a:ext cx="385581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26" name="Radu Raicea"/>
          <p:cNvSpPr txBox="1"/>
          <p:nvPr/>
        </p:nvSpPr>
        <p:spPr>
          <a:xfrm>
            <a:off x="8812648" y="5578857"/>
            <a:ext cx="835831" cy="558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r" defTabSz="457200">
              <a:lnSpc>
                <a:spcPts val="4700"/>
              </a:lnSpc>
              <a:defRPr sz="1250">
                <a:ln w="0" cap="flat">
                  <a:solidFill>
                    <a:srgbClr val="0A0A23"/>
                  </a:solidFill>
                  <a:prstDash val="solid"/>
                  <a:miter lim="400000"/>
                </a:ln>
                <a:solidFill>
                  <a:srgbClr val="0A0A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879"/>
              <a:t>Radu Raicea</a:t>
            </a:r>
          </a:p>
        </p:txBody>
      </p:sp>
      <p:sp>
        <p:nvSpPr>
          <p:cNvPr id="427" name="Arrow"/>
          <p:cNvSpPr/>
          <p:nvPr/>
        </p:nvSpPr>
        <p:spPr>
          <a:xfrm>
            <a:off x="5357593" y="1209308"/>
            <a:ext cx="1476814" cy="313869"/>
          </a:xfrm>
          <a:prstGeom prst="rightArrow">
            <a:avLst>
              <a:gd name="adj1" fmla="val 46820"/>
              <a:gd name="adj2" fmla="val 85631"/>
            </a:avLst>
          </a:pr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28" name="Forward Pass"/>
          <p:cNvSpPr txBox="1"/>
          <p:nvPr/>
        </p:nvSpPr>
        <p:spPr>
          <a:xfrm>
            <a:off x="5348427" y="1238226"/>
            <a:ext cx="1311807" cy="256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1195"/>
              <a:t>Forward Pass</a:t>
            </a:r>
          </a:p>
        </p:txBody>
      </p:sp>
      <p:sp>
        <p:nvSpPr>
          <p:cNvPr id="429" name="Dingbat X"/>
          <p:cNvSpPr/>
          <p:nvPr/>
        </p:nvSpPr>
        <p:spPr>
          <a:xfrm>
            <a:off x="4225045" y="2388531"/>
            <a:ext cx="385580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pic>
        <p:nvPicPr>
          <p:cNvPr id="430" name="Screen Shot 2019-07-25 at 2.26.12 PM.png" descr="Screen Shot 2019-07-25 at 2.26.12 PM.png"/>
          <p:cNvPicPr>
            <a:picLocks/>
          </p:cNvPicPr>
          <p:nvPr/>
        </p:nvPicPr>
        <p:blipFill>
          <a:blip r:embed="rId2">
            <a:extLst/>
          </a:blip>
          <a:srcRect l="12251" t="51241" r="79593" b="27328"/>
          <a:stretch>
            <a:fillRect/>
          </a:stretch>
        </p:blipFill>
        <p:spPr>
          <a:xfrm>
            <a:off x="9887210" y="3026048"/>
            <a:ext cx="525233" cy="805875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Rectangle"/>
          <p:cNvSpPr/>
          <p:nvPr/>
        </p:nvSpPr>
        <p:spPr>
          <a:xfrm>
            <a:off x="9913999" y="3174504"/>
            <a:ext cx="455171" cy="634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32" name="Circle"/>
          <p:cNvSpPr/>
          <p:nvPr/>
        </p:nvSpPr>
        <p:spPr>
          <a:xfrm>
            <a:off x="10040078" y="3769516"/>
            <a:ext cx="70671" cy="74822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33" name="Circle"/>
          <p:cNvSpPr/>
          <p:nvPr/>
        </p:nvSpPr>
        <p:spPr>
          <a:xfrm>
            <a:off x="10138305" y="3769516"/>
            <a:ext cx="70671" cy="74822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9269ACBF-D071-AF41-A1C7-84A296E79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Dropout: evaluate</a:t>
            </a:r>
          </a:p>
        </p:txBody>
      </p:sp>
    </p:spTree>
    <p:extLst>
      <p:ext uri="{BB962C8B-B14F-4D97-AF65-F5344CB8AC3E}">
        <p14:creationId xmlns:p14="http://schemas.microsoft.com/office/powerpoint/2010/main" val="3903642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Screen Shot 2019-07-25 at 2.26.12 PM.png" descr="Screen Shot 2019-07-25 at 2.26.12 PM.png"/>
          <p:cNvPicPr>
            <a:picLocks/>
          </p:cNvPicPr>
          <p:nvPr/>
        </p:nvPicPr>
        <p:blipFill>
          <a:blip r:embed="rId2">
            <a:extLst/>
          </a:blip>
          <a:srcRect l="413" t="356" r="88099" b="49856"/>
          <a:stretch>
            <a:fillRect/>
          </a:stretch>
        </p:blipFill>
        <p:spPr>
          <a:xfrm>
            <a:off x="-8953338" y="5984422"/>
            <a:ext cx="739860" cy="1872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1_1mpE6fsq5LNxH31xeTWi5w.jpeg" descr="1_1mpE6fsq5LNxH31xeTWi5w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4125" y="1192114"/>
            <a:ext cx="7143750" cy="47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Dingbat X"/>
          <p:cNvSpPr/>
          <p:nvPr/>
        </p:nvSpPr>
        <p:spPr>
          <a:xfrm>
            <a:off x="4233974" y="3656600"/>
            <a:ext cx="385580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39" name="Dingbat X"/>
          <p:cNvSpPr/>
          <p:nvPr/>
        </p:nvSpPr>
        <p:spPr>
          <a:xfrm>
            <a:off x="7618325" y="3040452"/>
            <a:ext cx="385581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40" name="Radu Raicea"/>
          <p:cNvSpPr txBox="1"/>
          <p:nvPr/>
        </p:nvSpPr>
        <p:spPr>
          <a:xfrm>
            <a:off x="8812648" y="5578857"/>
            <a:ext cx="835831" cy="558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r" defTabSz="457200">
              <a:lnSpc>
                <a:spcPts val="4700"/>
              </a:lnSpc>
              <a:defRPr sz="1250">
                <a:ln w="0" cap="flat">
                  <a:solidFill>
                    <a:srgbClr val="0A0A23"/>
                  </a:solidFill>
                  <a:prstDash val="solid"/>
                  <a:miter lim="400000"/>
                </a:ln>
                <a:solidFill>
                  <a:srgbClr val="0A0A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879"/>
              <a:t>Radu Raicea</a:t>
            </a:r>
          </a:p>
        </p:txBody>
      </p:sp>
      <p:sp>
        <p:nvSpPr>
          <p:cNvPr id="441" name="Arrow"/>
          <p:cNvSpPr/>
          <p:nvPr/>
        </p:nvSpPr>
        <p:spPr>
          <a:xfrm>
            <a:off x="5357593" y="1209308"/>
            <a:ext cx="1476814" cy="313869"/>
          </a:xfrm>
          <a:prstGeom prst="rightArrow">
            <a:avLst>
              <a:gd name="adj1" fmla="val 46820"/>
              <a:gd name="adj2" fmla="val 85631"/>
            </a:avLst>
          </a:pr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42" name="Forward Pass"/>
          <p:cNvSpPr txBox="1"/>
          <p:nvPr/>
        </p:nvSpPr>
        <p:spPr>
          <a:xfrm>
            <a:off x="5348427" y="1238226"/>
            <a:ext cx="1311807" cy="256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1195"/>
              <a:t>Forward Pass</a:t>
            </a:r>
          </a:p>
        </p:txBody>
      </p:sp>
      <p:sp>
        <p:nvSpPr>
          <p:cNvPr id="443" name="Dingbat X"/>
          <p:cNvSpPr/>
          <p:nvPr/>
        </p:nvSpPr>
        <p:spPr>
          <a:xfrm>
            <a:off x="7618325" y="4308467"/>
            <a:ext cx="385581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pic>
        <p:nvPicPr>
          <p:cNvPr id="444" name="Screen Shot 2019-07-25 at 2.26.12 PM.png" descr="Screen Shot 2019-07-25 at 2.26.12 PM.png"/>
          <p:cNvPicPr>
            <a:picLocks/>
          </p:cNvPicPr>
          <p:nvPr/>
        </p:nvPicPr>
        <p:blipFill>
          <a:blip r:embed="rId2">
            <a:extLst/>
          </a:blip>
          <a:srcRect l="12251" t="51241" r="79593" b="27328"/>
          <a:stretch>
            <a:fillRect/>
          </a:stretch>
        </p:blipFill>
        <p:spPr>
          <a:xfrm>
            <a:off x="9887210" y="3026048"/>
            <a:ext cx="525233" cy="805875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Rectangle"/>
          <p:cNvSpPr/>
          <p:nvPr/>
        </p:nvSpPr>
        <p:spPr>
          <a:xfrm>
            <a:off x="9913999" y="3174504"/>
            <a:ext cx="455171" cy="634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46" name="Circle"/>
          <p:cNvSpPr/>
          <p:nvPr/>
        </p:nvSpPr>
        <p:spPr>
          <a:xfrm>
            <a:off x="10040078" y="3769516"/>
            <a:ext cx="70671" cy="74822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b="1"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47" name="Circle"/>
          <p:cNvSpPr/>
          <p:nvPr/>
        </p:nvSpPr>
        <p:spPr>
          <a:xfrm>
            <a:off x="10138305" y="3769516"/>
            <a:ext cx="70671" cy="74822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48" name="Circle"/>
          <p:cNvSpPr/>
          <p:nvPr/>
        </p:nvSpPr>
        <p:spPr>
          <a:xfrm>
            <a:off x="10200813" y="3769516"/>
            <a:ext cx="70671" cy="74822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CE4151E7-F443-5745-9A02-5912669E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Dropout: evaluate</a:t>
            </a:r>
          </a:p>
        </p:txBody>
      </p:sp>
    </p:spTree>
    <p:extLst>
      <p:ext uri="{BB962C8B-B14F-4D97-AF65-F5344CB8AC3E}">
        <p14:creationId xmlns:p14="http://schemas.microsoft.com/office/powerpoint/2010/main" val="2005955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Screen Shot 2019-07-25 at 2.26.12 PM.png" descr="Screen Shot 2019-07-25 at 2.26.12 PM.png"/>
          <p:cNvPicPr>
            <a:picLocks/>
          </p:cNvPicPr>
          <p:nvPr/>
        </p:nvPicPr>
        <p:blipFill>
          <a:blip r:embed="rId2">
            <a:extLst/>
          </a:blip>
          <a:srcRect l="413" t="356" r="88099" b="49856"/>
          <a:stretch>
            <a:fillRect/>
          </a:stretch>
        </p:blipFill>
        <p:spPr>
          <a:xfrm>
            <a:off x="-8953338" y="5984422"/>
            <a:ext cx="739860" cy="1872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1_1mpE6fsq5LNxH31xeTWi5w.jpeg" descr="1_1mpE6fsq5LNxH31xeTWi5w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4125" y="1192114"/>
            <a:ext cx="7143750" cy="47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Dingbat X"/>
          <p:cNvSpPr/>
          <p:nvPr/>
        </p:nvSpPr>
        <p:spPr>
          <a:xfrm>
            <a:off x="5394833" y="2049256"/>
            <a:ext cx="385581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54" name="Dingbat X"/>
          <p:cNvSpPr/>
          <p:nvPr/>
        </p:nvSpPr>
        <p:spPr>
          <a:xfrm>
            <a:off x="5394833" y="4013788"/>
            <a:ext cx="385581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55" name="Dingbat X"/>
          <p:cNvSpPr/>
          <p:nvPr/>
        </p:nvSpPr>
        <p:spPr>
          <a:xfrm>
            <a:off x="7582606" y="3040452"/>
            <a:ext cx="385581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56" name="Radu Raicea"/>
          <p:cNvSpPr txBox="1"/>
          <p:nvPr/>
        </p:nvSpPr>
        <p:spPr>
          <a:xfrm>
            <a:off x="8812648" y="5578857"/>
            <a:ext cx="835831" cy="558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r" defTabSz="457200">
              <a:lnSpc>
                <a:spcPts val="4700"/>
              </a:lnSpc>
              <a:defRPr sz="1250">
                <a:ln w="0" cap="flat">
                  <a:solidFill>
                    <a:srgbClr val="0A0A23"/>
                  </a:solidFill>
                  <a:prstDash val="solid"/>
                  <a:miter lim="400000"/>
                </a:ln>
                <a:solidFill>
                  <a:srgbClr val="0A0A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879"/>
              <a:t>Radu Raicea</a:t>
            </a:r>
          </a:p>
        </p:txBody>
      </p:sp>
      <p:sp>
        <p:nvSpPr>
          <p:cNvPr id="457" name="Arrow"/>
          <p:cNvSpPr/>
          <p:nvPr/>
        </p:nvSpPr>
        <p:spPr>
          <a:xfrm>
            <a:off x="5357593" y="1209308"/>
            <a:ext cx="1476814" cy="313869"/>
          </a:xfrm>
          <a:prstGeom prst="rightArrow">
            <a:avLst>
              <a:gd name="adj1" fmla="val 46820"/>
              <a:gd name="adj2" fmla="val 85631"/>
            </a:avLst>
          </a:pr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58" name="Forward Pass"/>
          <p:cNvSpPr txBox="1"/>
          <p:nvPr/>
        </p:nvSpPr>
        <p:spPr>
          <a:xfrm>
            <a:off x="5348427" y="1238226"/>
            <a:ext cx="1311807" cy="256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1195"/>
              <a:t>Forward Pass</a:t>
            </a:r>
          </a:p>
        </p:txBody>
      </p:sp>
      <p:sp>
        <p:nvSpPr>
          <p:cNvPr id="459" name="Dingbat X"/>
          <p:cNvSpPr/>
          <p:nvPr/>
        </p:nvSpPr>
        <p:spPr>
          <a:xfrm>
            <a:off x="6466395" y="2718983"/>
            <a:ext cx="385581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pic>
        <p:nvPicPr>
          <p:cNvPr id="460" name="Screen Shot 2019-07-25 at 2.26.12 PM.png" descr="Screen Shot 2019-07-25 at 2.26.12 PM.png"/>
          <p:cNvPicPr>
            <a:picLocks/>
          </p:cNvPicPr>
          <p:nvPr/>
        </p:nvPicPr>
        <p:blipFill>
          <a:blip r:embed="rId2">
            <a:extLst/>
          </a:blip>
          <a:srcRect l="12251" t="51241" r="79593" b="27328"/>
          <a:stretch>
            <a:fillRect/>
          </a:stretch>
        </p:blipFill>
        <p:spPr>
          <a:xfrm>
            <a:off x="9887210" y="3026048"/>
            <a:ext cx="525233" cy="805875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Rectangle"/>
          <p:cNvSpPr/>
          <p:nvPr/>
        </p:nvSpPr>
        <p:spPr>
          <a:xfrm>
            <a:off x="9913999" y="3174504"/>
            <a:ext cx="455171" cy="634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62" name="Circle"/>
          <p:cNvSpPr/>
          <p:nvPr/>
        </p:nvSpPr>
        <p:spPr>
          <a:xfrm>
            <a:off x="10040078" y="3769516"/>
            <a:ext cx="70671" cy="74822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b="1"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63" name="Circle"/>
          <p:cNvSpPr/>
          <p:nvPr/>
        </p:nvSpPr>
        <p:spPr>
          <a:xfrm>
            <a:off x="10138305" y="3769516"/>
            <a:ext cx="70671" cy="74822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64" name="Circle"/>
          <p:cNvSpPr/>
          <p:nvPr/>
        </p:nvSpPr>
        <p:spPr>
          <a:xfrm>
            <a:off x="10200813" y="3769516"/>
            <a:ext cx="70671" cy="74822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65" name="Circle"/>
          <p:cNvSpPr/>
          <p:nvPr/>
        </p:nvSpPr>
        <p:spPr>
          <a:xfrm>
            <a:off x="10102586" y="3769516"/>
            <a:ext cx="70671" cy="74822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8D108F21-0874-3A40-B170-95DB80FCD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Dropout: evaluate</a:t>
            </a:r>
          </a:p>
        </p:txBody>
      </p:sp>
    </p:spTree>
    <p:extLst>
      <p:ext uri="{BB962C8B-B14F-4D97-AF65-F5344CB8AC3E}">
        <p14:creationId xmlns:p14="http://schemas.microsoft.com/office/powerpoint/2010/main" val="1261793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Screen Shot 2019-07-25 at 2.26.12 PM.png" descr="Screen Shot 2019-07-25 at 2.26.12 PM.png"/>
          <p:cNvPicPr>
            <a:picLocks/>
          </p:cNvPicPr>
          <p:nvPr/>
        </p:nvPicPr>
        <p:blipFill>
          <a:blip r:embed="rId2">
            <a:extLst/>
          </a:blip>
          <a:srcRect l="413" t="356" r="88099" b="49856"/>
          <a:stretch>
            <a:fillRect/>
          </a:stretch>
        </p:blipFill>
        <p:spPr>
          <a:xfrm>
            <a:off x="-8953338" y="5984422"/>
            <a:ext cx="739860" cy="1872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1_1mpE6fsq5LNxH31xeTWi5w.jpeg" descr="1_1mpE6fsq5LNxH31xeTWi5w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4125" y="1192114"/>
            <a:ext cx="7143750" cy="47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Dingbat X"/>
          <p:cNvSpPr/>
          <p:nvPr/>
        </p:nvSpPr>
        <p:spPr>
          <a:xfrm>
            <a:off x="5394833" y="2049256"/>
            <a:ext cx="385581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71" name="Dingbat X"/>
          <p:cNvSpPr/>
          <p:nvPr/>
        </p:nvSpPr>
        <p:spPr>
          <a:xfrm>
            <a:off x="5394833" y="4013788"/>
            <a:ext cx="385581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72" name="Dingbat X"/>
          <p:cNvSpPr/>
          <p:nvPr/>
        </p:nvSpPr>
        <p:spPr>
          <a:xfrm>
            <a:off x="7582606" y="3040452"/>
            <a:ext cx="385581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73" name="Radu Raicea"/>
          <p:cNvSpPr txBox="1"/>
          <p:nvPr/>
        </p:nvSpPr>
        <p:spPr>
          <a:xfrm>
            <a:off x="8812648" y="5578857"/>
            <a:ext cx="835831" cy="558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r" defTabSz="457200">
              <a:lnSpc>
                <a:spcPts val="4700"/>
              </a:lnSpc>
              <a:defRPr sz="1250">
                <a:ln w="0" cap="flat">
                  <a:solidFill>
                    <a:srgbClr val="0A0A23"/>
                  </a:solidFill>
                  <a:prstDash val="solid"/>
                  <a:miter lim="400000"/>
                </a:ln>
                <a:solidFill>
                  <a:srgbClr val="0A0A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879"/>
              <a:t>Radu Raicea</a:t>
            </a:r>
          </a:p>
        </p:txBody>
      </p:sp>
      <p:sp>
        <p:nvSpPr>
          <p:cNvPr id="474" name="Arrow"/>
          <p:cNvSpPr/>
          <p:nvPr/>
        </p:nvSpPr>
        <p:spPr>
          <a:xfrm>
            <a:off x="5357593" y="1209308"/>
            <a:ext cx="1476814" cy="313869"/>
          </a:xfrm>
          <a:prstGeom prst="rightArrow">
            <a:avLst>
              <a:gd name="adj1" fmla="val 46820"/>
              <a:gd name="adj2" fmla="val 85631"/>
            </a:avLst>
          </a:pr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75" name="Forward Pass"/>
          <p:cNvSpPr txBox="1"/>
          <p:nvPr/>
        </p:nvSpPr>
        <p:spPr>
          <a:xfrm>
            <a:off x="5348427" y="1238226"/>
            <a:ext cx="1311807" cy="256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1195"/>
              <a:t>Forward Pass</a:t>
            </a:r>
          </a:p>
        </p:txBody>
      </p:sp>
      <p:sp>
        <p:nvSpPr>
          <p:cNvPr id="476" name="Dingbat X"/>
          <p:cNvSpPr/>
          <p:nvPr/>
        </p:nvSpPr>
        <p:spPr>
          <a:xfrm>
            <a:off x="6466395" y="2718983"/>
            <a:ext cx="385581" cy="4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pic>
        <p:nvPicPr>
          <p:cNvPr id="477" name="Screen Shot 2019-07-25 at 2.26.12 PM.png" descr="Screen Shot 2019-07-25 at 2.26.12 PM.png"/>
          <p:cNvPicPr>
            <a:picLocks/>
          </p:cNvPicPr>
          <p:nvPr/>
        </p:nvPicPr>
        <p:blipFill>
          <a:blip r:embed="rId2">
            <a:extLst/>
          </a:blip>
          <a:srcRect l="12251" t="51241" r="79593" b="27328"/>
          <a:stretch>
            <a:fillRect/>
          </a:stretch>
        </p:blipFill>
        <p:spPr>
          <a:xfrm>
            <a:off x="9887210" y="3026048"/>
            <a:ext cx="525233" cy="805875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Circle"/>
          <p:cNvSpPr/>
          <p:nvPr/>
        </p:nvSpPr>
        <p:spPr>
          <a:xfrm>
            <a:off x="10040078" y="3769516"/>
            <a:ext cx="70671" cy="74822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b="1"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79" name="Circle"/>
          <p:cNvSpPr/>
          <p:nvPr/>
        </p:nvSpPr>
        <p:spPr>
          <a:xfrm>
            <a:off x="10138305" y="3769516"/>
            <a:ext cx="70671" cy="74822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80" name="Circle"/>
          <p:cNvSpPr/>
          <p:nvPr/>
        </p:nvSpPr>
        <p:spPr>
          <a:xfrm>
            <a:off x="10200813" y="3769516"/>
            <a:ext cx="70671" cy="74822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81" name="Circle"/>
          <p:cNvSpPr/>
          <p:nvPr/>
        </p:nvSpPr>
        <p:spPr>
          <a:xfrm>
            <a:off x="10102586" y="3769516"/>
            <a:ext cx="70671" cy="74822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00FB6F56-72AA-CE41-9904-7510BF9A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Dropout: evaluate</a:t>
            </a:r>
          </a:p>
        </p:txBody>
      </p:sp>
    </p:spTree>
    <p:extLst>
      <p:ext uri="{BB962C8B-B14F-4D97-AF65-F5344CB8AC3E}">
        <p14:creationId xmlns:p14="http://schemas.microsoft.com/office/powerpoint/2010/main" val="2631847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615" y="1225107"/>
            <a:ext cx="10327008" cy="394379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Bayesian Inference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Markov Chain Monte Carlo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Bayesian Neural Networks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Variational Inference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Drop Out as a Bayesian Approximation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Bootstrap for Inference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4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Screen Shot 2019-07-25 at 2.26.12 PM.png" descr="Screen Shot 2019-07-25 at 2.26.12 PM.png"/>
          <p:cNvPicPr>
            <a:picLocks/>
          </p:cNvPicPr>
          <p:nvPr/>
        </p:nvPicPr>
        <p:blipFill>
          <a:blip r:embed="rId2">
            <a:extLst/>
          </a:blip>
          <a:srcRect l="413" t="356" r="88099" b="49856"/>
          <a:stretch>
            <a:fillRect/>
          </a:stretch>
        </p:blipFill>
        <p:spPr>
          <a:xfrm>
            <a:off x="-8953338" y="5984422"/>
            <a:ext cx="739860" cy="1872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Screen Shot 2019-07-24 at 1.05.33 PM.png" descr="Screen Shot 2019-07-24 at 1.05.33 PM.png"/>
          <p:cNvPicPr>
            <a:picLocks noChangeAspect="1"/>
          </p:cNvPicPr>
          <p:nvPr/>
        </p:nvPicPr>
        <p:blipFill>
          <a:blip r:embed="rId3">
            <a:extLst/>
          </a:blip>
          <a:srcRect l="1723" r="3911"/>
          <a:stretch>
            <a:fillRect/>
          </a:stretch>
        </p:blipFill>
        <p:spPr>
          <a:xfrm>
            <a:off x="3276033" y="1679940"/>
            <a:ext cx="1024358" cy="69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Screen Shot 2019-07-24 at 1.05.33 PM.png" descr="Screen Shot 2019-07-24 at 1.05.33 PM.png"/>
          <p:cNvPicPr>
            <a:picLocks noChangeAspect="1"/>
          </p:cNvPicPr>
          <p:nvPr/>
        </p:nvPicPr>
        <p:blipFill>
          <a:blip r:embed="rId3">
            <a:extLst/>
          </a:blip>
          <a:srcRect l="1723" r="3911"/>
          <a:stretch>
            <a:fillRect/>
          </a:stretch>
        </p:blipFill>
        <p:spPr>
          <a:xfrm>
            <a:off x="3276032" y="2483612"/>
            <a:ext cx="1024358" cy="69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Screen Shot 2019-07-24 at 1.05.33 PM.png" descr="Screen Shot 2019-07-24 at 1.05.33 PM.png"/>
          <p:cNvPicPr>
            <a:picLocks noChangeAspect="1"/>
          </p:cNvPicPr>
          <p:nvPr/>
        </p:nvPicPr>
        <p:blipFill>
          <a:blip r:embed="rId3">
            <a:extLst/>
          </a:blip>
          <a:srcRect l="1723" r="3911"/>
          <a:stretch>
            <a:fillRect/>
          </a:stretch>
        </p:blipFill>
        <p:spPr>
          <a:xfrm>
            <a:off x="3276032" y="3287284"/>
            <a:ext cx="1024358" cy="69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Screen Shot 2019-07-24 at 1.05.33 PM.png" descr="Screen Shot 2019-07-24 at 1.05.33 PM.png"/>
          <p:cNvPicPr>
            <a:picLocks noChangeAspect="1"/>
          </p:cNvPicPr>
          <p:nvPr/>
        </p:nvPicPr>
        <p:blipFill>
          <a:blip r:embed="rId3">
            <a:extLst/>
          </a:blip>
          <a:srcRect l="1723" r="3911"/>
          <a:stretch>
            <a:fillRect/>
          </a:stretch>
        </p:blipFill>
        <p:spPr>
          <a:xfrm>
            <a:off x="3276032" y="5251815"/>
            <a:ext cx="1024358" cy="6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…"/>
          <p:cNvSpPr txBox="1"/>
          <p:nvPr/>
        </p:nvSpPr>
        <p:spPr>
          <a:xfrm rot="16200000">
            <a:off x="3592812" y="4485158"/>
            <a:ext cx="18434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…</a:t>
            </a:r>
          </a:p>
        </p:txBody>
      </p:sp>
      <p:sp>
        <p:nvSpPr>
          <p:cNvPr id="491" name="Input"/>
          <p:cNvSpPr txBox="1"/>
          <p:nvPr/>
        </p:nvSpPr>
        <p:spPr>
          <a:xfrm>
            <a:off x="1817802" y="3581461"/>
            <a:ext cx="69730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r">
              <a:defRPr sz="3200"/>
            </a:lvl1pPr>
          </a:lstStyle>
          <a:p>
            <a:r>
              <a:rPr sz="2250"/>
              <a:t>Input</a:t>
            </a:r>
          </a:p>
        </p:txBody>
      </p:sp>
      <p:sp>
        <p:nvSpPr>
          <p:cNvPr id="492" name="Line"/>
          <p:cNvSpPr/>
          <p:nvPr/>
        </p:nvSpPr>
        <p:spPr>
          <a:xfrm flipV="1">
            <a:off x="2775855" y="2124365"/>
            <a:ext cx="427024" cy="1561046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493" name="Line"/>
          <p:cNvSpPr/>
          <p:nvPr/>
        </p:nvSpPr>
        <p:spPr>
          <a:xfrm flipV="1">
            <a:off x="2786973" y="2874204"/>
            <a:ext cx="415809" cy="810372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494" name="Line"/>
          <p:cNvSpPr/>
          <p:nvPr/>
        </p:nvSpPr>
        <p:spPr>
          <a:xfrm>
            <a:off x="2775855" y="3999598"/>
            <a:ext cx="427024" cy="1561046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495" name="Line"/>
          <p:cNvSpPr/>
          <p:nvPr/>
        </p:nvSpPr>
        <p:spPr>
          <a:xfrm>
            <a:off x="2786972" y="4026134"/>
            <a:ext cx="415810" cy="810372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496" name="Line"/>
          <p:cNvSpPr/>
          <p:nvPr/>
        </p:nvSpPr>
        <p:spPr>
          <a:xfrm flipV="1">
            <a:off x="2786972" y="3667830"/>
            <a:ext cx="413284" cy="106043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D08CD00F-F2C5-384C-8E2C-CE83FCE77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Bootstrap for Inference</a:t>
            </a:r>
          </a:p>
        </p:txBody>
      </p:sp>
    </p:spTree>
    <p:extLst>
      <p:ext uri="{BB962C8B-B14F-4D97-AF65-F5344CB8AC3E}">
        <p14:creationId xmlns:p14="http://schemas.microsoft.com/office/powerpoint/2010/main" val="3612993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Screen Shot 2019-07-25 at 2.26.12 PM.png" descr="Screen Shot 2019-07-25 at 2.26.12 PM.png"/>
          <p:cNvPicPr>
            <a:picLocks/>
          </p:cNvPicPr>
          <p:nvPr/>
        </p:nvPicPr>
        <p:blipFill>
          <a:blip r:embed="rId2">
            <a:extLst/>
          </a:blip>
          <a:srcRect l="413" t="356" r="88099" b="49856"/>
          <a:stretch>
            <a:fillRect/>
          </a:stretch>
        </p:blipFill>
        <p:spPr>
          <a:xfrm>
            <a:off x="-8953338" y="5984422"/>
            <a:ext cx="739860" cy="1872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Screen Shot 2019-07-24 at 1.05.33 PM.png" descr="Screen Shot 2019-07-24 at 1.05.33 PM.png"/>
          <p:cNvPicPr>
            <a:picLocks noChangeAspect="1"/>
          </p:cNvPicPr>
          <p:nvPr/>
        </p:nvPicPr>
        <p:blipFill>
          <a:blip r:embed="rId3">
            <a:extLst/>
          </a:blip>
          <a:srcRect l="1723" r="3911"/>
          <a:stretch>
            <a:fillRect/>
          </a:stretch>
        </p:blipFill>
        <p:spPr>
          <a:xfrm>
            <a:off x="3276033" y="1679940"/>
            <a:ext cx="1024358" cy="69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Screen Shot 2019-07-24 at 1.05.33 PM.png" descr="Screen Shot 2019-07-24 at 1.05.33 PM.png"/>
          <p:cNvPicPr>
            <a:picLocks noChangeAspect="1"/>
          </p:cNvPicPr>
          <p:nvPr/>
        </p:nvPicPr>
        <p:blipFill>
          <a:blip r:embed="rId3">
            <a:extLst/>
          </a:blip>
          <a:srcRect l="1723" r="3911"/>
          <a:stretch>
            <a:fillRect/>
          </a:stretch>
        </p:blipFill>
        <p:spPr>
          <a:xfrm>
            <a:off x="3276032" y="2483612"/>
            <a:ext cx="1024358" cy="69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Screen Shot 2019-07-24 at 1.05.33 PM.png" descr="Screen Shot 2019-07-24 at 1.05.33 PM.png"/>
          <p:cNvPicPr>
            <a:picLocks noChangeAspect="1"/>
          </p:cNvPicPr>
          <p:nvPr/>
        </p:nvPicPr>
        <p:blipFill>
          <a:blip r:embed="rId3">
            <a:extLst/>
          </a:blip>
          <a:srcRect l="1723" r="3911"/>
          <a:stretch>
            <a:fillRect/>
          </a:stretch>
        </p:blipFill>
        <p:spPr>
          <a:xfrm>
            <a:off x="3276032" y="3287284"/>
            <a:ext cx="1024358" cy="69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Screen Shot 2019-07-24 at 1.05.33 PM.png" descr="Screen Shot 2019-07-24 at 1.05.33 PM.png"/>
          <p:cNvPicPr>
            <a:picLocks noChangeAspect="1"/>
          </p:cNvPicPr>
          <p:nvPr/>
        </p:nvPicPr>
        <p:blipFill>
          <a:blip r:embed="rId3">
            <a:extLst/>
          </a:blip>
          <a:srcRect l="1723" r="3911"/>
          <a:stretch>
            <a:fillRect/>
          </a:stretch>
        </p:blipFill>
        <p:spPr>
          <a:xfrm>
            <a:off x="3276032" y="5251815"/>
            <a:ext cx="1024358" cy="6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…"/>
          <p:cNvSpPr txBox="1"/>
          <p:nvPr/>
        </p:nvSpPr>
        <p:spPr>
          <a:xfrm rot="16200000">
            <a:off x="3592812" y="4485158"/>
            <a:ext cx="18434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…</a:t>
            </a:r>
          </a:p>
        </p:txBody>
      </p:sp>
      <p:sp>
        <p:nvSpPr>
          <p:cNvPr id="506" name="Input"/>
          <p:cNvSpPr txBox="1"/>
          <p:nvPr/>
        </p:nvSpPr>
        <p:spPr>
          <a:xfrm>
            <a:off x="1817802" y="3581461"/>
            <a:ext cx="69730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r">
              <a:defRPr sz="3200"/>
            </a:lvl1pPr>
          </a:lstStyle>
          <a:p>
            <a:r>
              <a:rPr sz="2250"/>
              <a:t>Input</a:t>
            </a:r>
          </a:p>
        </p:txBody>
      </p:sp>
      <p:sp>
        <p:nvSpPr>
          <p:cNvPr id="507" name="Line"/>
          <p:cNvSpPr/>
          <p:nvPr/>
        </p:nvSpPr>
        <p:spPr>
          <a:xfrm flipV="1">
            <a:off x="2775855" y="2124365"/>
            <a:ext cx="427024" cy="1561046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08" name="Line"/>
          <p:cNvSpPr/>
          <p:nvPr/>
        </p:nvSpPr>
        <p:spPr>
          <a:xfrm flipV="1">
            <a:off x="2786973" y="2874204"/>
            <a:ext cx="415809" cy="810372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09" name="Line"/>
          <p:cNvSpPr/>
          <p:nvPr/>
        </p:nvSpPr>
        <p:spPr>
          <a:xfrm>
            <a:off x="2775855" y="3999598"/>
            <a:ext cx="427024" cy="1561046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10" name="Line"/>
          <p:cNvSpPr/>
          <p:nvPr/>
        </p:nvSpPr>
        <p:spPr>
          <a:xfrm>
            <a:off x="2786972" y="4026134"/>
            <a:ext cx="415810" cy="810372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11" name="Line"/>
          <p:cNvSpPr/>
          <p:nvPr/>
        </p:nvSpPr>
        <p:spPr>
          <a:xfrm flipV="1">
            <a:off x="2786972" y="3667830"/>
            <a:ext cx="413284" cy="106043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12" name="Group"/>
          <p:cNvSpPr/>
          <p:nvPr/>
        </p:nvSpPr>
        <p:spPr>
          <a:xfrm>
            <a:off x="4533016" y="2027361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13" name="Group"/>
          <p:cNvSpPr/>
          <p:nvPr/>
        </p:nvSpPr>
        <p:spPr>
          <a:xfrm>
            <a:off x="4533016" y="2795314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14" name="Group"/>
          <p:cNvSpPr/>
          <p:nvPr/>
        </p:nvSpPr>
        <p:spPr>
          <a:xfrm>
            <a:off x="4533016" y="3607916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15" name="Group"/>
          <p:cNvSpPr/>
          <p:nvPr/>
        </p:nvSpPr>
        <p:spPr>
          <a:xfrm>
            <a:off x="4533016" y="5590306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6" name="Equation"/>
              <p:cNvSpPr txBox="1"/>
              <p:nvPr/>
            </p:nvSpPr>
            <p:spPr>
              <a:xfrm>
                <a:off x="5061086" y="1901806"/>
                <a:ext cx="1382430" cy="3245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109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51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086" y="1901806"/>
                <a:ext cx="1382430" cy="324576"/>
              </a:xfrm>
              <a:prstGeom prst="rect">
                <a:avLst/>
              </a:prstGeom>
              <a:blipFill>
                <a:blip r:embed="rId4"/>
                <a:stretch>
                  <a:fillRect l="-6422" r="-917" b="-3461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7" name="Equation"/>
              <p:cNvSpPr txBox="1"/>
              <p:nvPr/>
            </p:nvSpPr>
            <p:spPr>
              <a:xfrm>
                <a:off x="5061086" y="2651900"/>
                <a:ext cx="1388713" cy="3245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109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51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086" y="2651900"/>
                <a:ext cx="1388713" cy="324576"/>
              </a:xfrm>
              <a:prstGeom prst="rect">
                <a:avLst/>
              </a:prstGeom>
              <a:blipFill>
                <a:blip r:embed="rId5"/>
                <a:stretch>
                  <a:fillRect l="-6364" r="-909" b="-3461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8" name="Equation"/>
              <p:cNvSpPr txBox="1"/>
              <p:nvPr/>
            </p:nvSpPr>
            <p:spPr>
              <a:xfrm>
                <a:off x="5061086" y="3473431"/>
                <a:ext cx="1388713" cy="3245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109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51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086" y="3473431"/>
                <a:ext cx="1388713" cy="324576"/>
              </a:xfrm>
              <a:prstGeom prst="rect">
                <a:avLst/>
              </a:prstGeom>
              <a:blipFill>
                <a:blip r:embed="rId6"/>
                <a:stretch>
                  <a:fillRect l="-6364" r="-909" b="-3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9" name="…"/>
          <p:cNvSpPr txBox="1"/>
          <p:nvPr/>
        </p:nvSpPr>
        <p:spPr>
          <a:xfrm rot="16200000">
            <a:off x="5468046" y="4485158"/>
            <a:ext cx="18434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0" name="Equation"/>
              <p:cNvSpPr txBox="1"/>
              <p:nvPr/>
            </p:nvSpPr>
            <p:spPr>
              <a:xfrm>
                <a:off x="5061086" y="5464751"/>
                <a:ext cx="1387624" cy="3245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sz="2109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52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086" y="5464751"/>
                <a:ext cx="1387624" cy="324576"/>
              </a:xfrm>
              <a:prstGeom prst="rect">
                <a:avLst/>
              </a:prstGeom>
              <a:blipFill>
                <a:blip r:embed="rId7"/>
                <a:stretch>
                  <a:fillRect l="-6364" b="-3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xmlns="" id="{C3A9A91D-FC24-E341-BD8A-C194C788C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Bootstrap for Inference</a:t>
            </a:r>
          </a:p>
        </p:txBody>
      </p:sp>
    </p:spTree>
    <p:extLst>
      <p:ext uri="{BB962C8B-B14F-4D97-AF65-F5344CB8AC3E}">
        <p14:creationId xmlns:p14="http://schemas.microsoft.com/office/powerpoint/2010/main" val="84153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Screen Shot 2019-07-25 at 2.26.12 PM.png" descr="Screen Shot 2019-07-25 at 2.26.12 PM.png"/>
          <p:cNvPicPr>
            <a:picLocks/>
          </p:cNvPicPr>
          <p:nvPr/>
        </p:nvPicPr>
        <p:blipFill>
          <a:blip r:embed="rId2">
            <a:extLst/>
          </a:blip>
          <a:srcRect l="413" t="356" r="88099" b="49856"/>
          <a:stretch>
            <a:fillRect/>
          </a:stretch>
        </p:blipFill>
        <p:spPr>
          <a:xfrm>
            <a:off x="-8953338" y="5984422"/>
            <a:ext cx="739860" cy="1872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Screen Shot 2019-07-24 at 1.05.33 PM.png" descr="Screen Shot 2019-07-24 at 1.05.33 PM.png"/>
          <p:cNvPicPr>
            <a:picLocks noChangeAspect="1"/>
          </p:cNvPicPr>
          <p:nvPr/>
        </p:nvPicPr>
        <p:blipFill>
          <a:blip r:embed="rId3">
            <a:extLst/>
          </a:blip>
          <a:srcRect l="1723" r="3911"/>
          <a:stretch>
            <a:fillRect/>
          </a:stretch>
        </p:blipFill>
        <p:spPr>
          <a:xfrm>
            <a:off x="3276033" y="1679940"/>
            <a:ext cx="1024358" cy="69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Screen Shot 2019-07-24 at 1.05.33 PM.png" descr="Screen Shot 2019-07-24 at 1.05.33 PM.png"/>
          <p:cNvPicPr>
            <a:picLocks noChangeAspect="1"/>
          </p:cNvPicPr>
          <p:nvPr/>
        </p:nvPicPr>
        <p:blipFill>
          <a:blip r:embed="rId3">
            <a:extLst/>
          </a:blip>
          <a:srcRect l="1723" r="3911"/>
          <a:stretch>
            <a:fillRect/>
          </a:stretch>
        </p:blipFill>
        <p:spPr>
          <a:xfrm>
            <a:off x="3276032" y="2483612"/>
            <a:ext cx="1024358" cy="69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Screen Shot 2019-07-24 at 1.05.33 PM.png" descr="Screen Shot 2019-07-24 at 1.05.33 PM.png"/>
          <p:cNvPicPr>
            <a:picLocks noChangeAspect="1"/>
          </p:cNvPicPr>
          <p:nvPr/>
        </p:nvPicPr>
        <p:blipFill>
          <a:blip r:embed="rId3">
            <a:extLst/>
          </a:blip>
          <a:srcRect l="1723" r="3911"/>
          <a:stretch>
            <a:fillRect/>
          </a:stretch>
        </p:blipFill>
        <p:spPr>
          <a:xfrm>
            <a:off x="3276032" y="3287284"/>
            <a:ext cx="1024358" cy="69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Screen Shot 2019-07-24 at 1.05.33 PM.png" descr="Screen Shot 2019-07-24 at 1.05.33 PM.png"/>
          <p:cNvPicPr>
            <a:picLocks noChangeAspect="1"/>
          </p:cNvPicPr>
          <p:nvPr/>
        </p:nvPicPr>
        <p:blipFill>
          <a:blip r:embed="rId3">
            <a:extLst/>
          </a:blip>
          <a:srcRect l="1723" r="3911"/>
          <a:stretch>
            <a:fillRect/>
          </a:stretch>
        </p:blipFill>
        <p:spPr>
          <a:xfrm>
            <a:off x="3276032" y="5251815"/>
            <a:ext cx="1024358" cy="6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…"/>
          <p:cNvSpPr txBox="1"/>
          <p:nvPr/>
        </p:nvSpPr>
        <p:spPr>
          <a:xfrm rot="16200000">
            <a:off x="3592812" y="4485158"/>
            <a:ext cx="18434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…</a:t>
            </a:r>
          </a:p>
        </p:txBody>
      </p:sp>
      <p:sp>
        <p:nvSpPr>
          <p:cNvPr id="530" name="Input"/>
          <p:cNvSpPr txBox="1"/>
          <p:nvPr/>
        </p:nvSpPr>
        <p:spPr>
          <a:xfrm>
            <a:off x="1817802" y="3581461"/>
            <a:ext cx="69730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r">
              <a:defRPr sz="3200"/>
            </a:lvl1pPr>
          </a:lstStyle>
          <a:p>
            <a:r>
              <a:rPr sz="2250"/>
              <a:t>Input</a:t>
            </a:r>
          </a:p>
        </p:txBody>
      </p:sp>
      <p:sp>
        <p:nvSpPr>
          <p:cNvPr id="531" name="Line"/>
          <p:cNvSpPr/>
          <p:nvPr/>
        </p:nvSpPr>
        <p:spPr>
          <a:xfrm flipV="1">
            <a:off x="2775855" y="2124365"/>
            <a:ext cx="427024" cy="1561046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32" name="Line"/>
          <p:cNvSpPr/>
          <p:nvPr/>
        </p:nvSpPr>
        <p:spPr>
          <a:xfrm flipV="1">
            <a:off x="2786973" y="2874204"/>
            <a:ext cx="415809" cy="810372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33" name="Line"/>
          <p:cNvSpPr/>
          <p:nvPr/>
        </p:nvSpPr>
        <p:spPr>
          <a:xfrm>
            <a:off x="2775855" y="3999598"/>
            <a:ext cx="427024" cy="1561046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34" name="Line"/>
          <p:cNvSpPr/>
          <p:nvPr/>
        </p:nvSpPr>
        <p:spPr>
          <a:xfrm>
            <a:off x="2786972" y="4026134"/>
            <a:ext cx="415810" cy="810372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35" name="Line"/>
          <p:cNvSpPr/>
          <p:nvPr/>
        </p:nvSpPr>
        <p:spPr>
          <a:xfrm flipV="1">
            <a:off x="2786972" y="3667830"/>
            <a:ext cx="413284" cy="106043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36" name="Group"/>
          <p:cNvSpPr/>
          <p:nvPr/>
        </p:nvSpPr>
        <p:spPr>
          <a:xfrm>
            <a:off x="6390391" y="2027361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37" name="Output1"/>
          <p:cNvSpPr txBox="1"/>
          <p:nvPr/>
        </p:nvSpPr>
        <p:spPr>
          <a:xfrm>
            <a:off x="6838419" y="1809241"/>
            <a:ext cx="1174217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/>
              <a:t>Output</a:t>
            </a:r>
            <a:r>
              <a:rPr sz="2250" baseline="-5999"/>
              <a:t>1</a:t>
            </a:r>
          </a:p>
        </p:txBody>
      </p:sp>
      <p:sp>
        <p:nvSpPr>
          <p:cNvPr id="538" name="Group"/>
          <p:cNvSpPr/>
          <p:nvPr/>
        </p:nvSpPr>
        <p:spPr>
          <a:xfrm>
            <a:off x="6390391" y="2795314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39" name="Output2"/>
          <p:cNvSpPr txBox="1"/>
          <p:nvPr/>
        </p:nvSpPr>
        <p:spPr>
          <a:xfrm>
            <a:off x="6838419" y="2576869"/>
            <a:ext cx="1174217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/>
              <a:t>Output</a:t>
            </a:r>
            <a:r>
              <a:rPr sz="2250" baseline="-5999"/>
              <a:t>2</a:t>
            </a:r>
          </a:p>
        </p:txBody>
      </p:sp>
      <p:sp>
        <p:nvSpPr>
          <p:cNvPr id="540" name="Group"/>
          <p:cNvSpPr/>
          <p:nvPr/>
        </p:nvSpPr>
        <p:spPr>
          <a:xfrm>
            <a:off x="6390391" y="3607916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41" name="Output3"/>
          <p:cNvSpPr txBox="1"/>
          <p:nvPr/>
        </p:nvSpPr>
        <p:spPr>
          <a:xfrm>
            <a:off x="6838419" y="3389795"/>
            <a:ext cx="1174217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/>
              <a:t>Output</a:t>
            </a:r>
            <a:r>
              <a:rPr sz="2250" baseline="-5999"/>
              <a:t>3</a:t>
            </a:r>
          </a:p>
        </p:txBody>
      </p:sp>
      <p:sp>
        <p:nvSpPr>
          <p:cNvPr id="542" name="Group"/>
          <p:cNvSpPr/>
          <p:nvPr/>
        </p:nvSpPr>
        <p:spPr>
          <a:xfrm>
            <a:off x="6390391" y="5590306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43" name="OutputL"/>
          <p:cNvSpPr txBox="1"/>
          <p:nvPr/>
        </p:nvSpPr>
        <p:spPr>
          <a:xfrm>
            <a:off x="6838419" y="5371861"/>
            <a:ext cx="1174217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/>
              <a:t>Output</a:t>
            </a:r>
            <a:r>
              <a:rPr sz="2250" baseline="-5999"/>
              <a:t>L</a:t>
            </a:r>
          </a:p>
        </p:txBody>
      </p:sp>
      <p:sp>
        <p:nvSpPr>
          <p:cNvPr id="544" name="Group"/>
          <p:cNvSpPr/>
          <p:nvPr/>
        </p:nvSpPr>
        <p:spPr>
          <a:xfrm>
            <a:off x="4533016" y="2027361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45" name="Group"/>
          <p:cNvSpPr/>
          <p:nvPr/>
        </p:nvSpPr>
        <p:spPr>
          <a:xfrm>
            <a:off x="4533016" y="2795314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46" name="Group"/>
          <p:cNvSpPr/>
          <p:nvPr/>
        </p:nvSpPr>
        <p:spPr>
          <a:xfrm>
            <a:off x="4533016" y="3607916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47" name="Group"/>
          <p:cNvSpPr/>
          <p:nvPr/>
        </p:nvSpPr>
        <p:spPr>
          <a:xfrm>
            <a:off x="4533016" y="5590306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8" name="Equation"/>
              <p:cNvSpPr txBox="1"/>
              <p:nvPr/>
            </p:nvSpPr>
            <p:spPr>
              <a:xfrm>
                <a:off x="5061086" y="1901806"/>
                <a:ext cx="1382430" cy="3245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109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54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086" y="1901806"/>
                <a:ext cx="1382430" cy="324576"/>
              </a:xfrm>
              <a:prstGeom prst="rect">
                <a:avLst/>
              </a:prstGeom>
              <a:blipFill>
                <a:blip r:embed="rId4"/>
                <a:stretch>
                  <a:fillRect l="-6422" r="-917" b="-3461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9" name="Equation"/>
              <p:cNvSpPr txBox="1"/>
              <p:nvPr/>
            </p:nvSpPr>
            <p:spPr>
              <a:xfrm>
                <a:off x="5061086" y="2651900"/>
                <a:ext cx="1388713" cy="3245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109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54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086" y="2651900"/>
                <a:ext cx="1388713" cy="324576"/>
              </a:xfrm>
              <a:prstGeom prst="rect">
                <a:avLst/>
              </a:prstGeom>
              <a:blipFill>
                <a:blip r:embed="rId5"/>
                <a:stretch>
                  <a:fillRect l="-6364" r="-909" b="-3461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0" name="Equation"/>
              <p:cNvSpPr txBox="1"/>
              <p:nvPr/>
            </p:nvSpPr>
            <p:spPr>
              <a:xfrm>
                <a:off x="5061086" y="3473431"/>
                <a:ext cx="1388713" cy="3245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109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55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086" y="3473431"/>
                <a:ext cx="1388713" cy="324576"/>
              </a:xfrm>
              <a:prstGeom prst="rect">
                <a:avLst/>
              </a:prstGeom>
              <a:blipFill>
                <a:blip r:embed="rId6"/>
                <a:stretch>
                  <a:fillRect l="-6364" r="-909" b="-3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1" name="…"/>
          <p:cNvSpPr txBox="1"/>
          <p:nvPr/>
        </p:nvSpPr>
        <p:spPr>
          <a:xfrm rot="16200000">
            <a:off x="5468046" y="4485158"/>
            <a:ext cx="18434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…</a:t>
            </a:r>
          </a:p>
        </p:txBody>
      </p:sp>
      <p:sp>
        <p:nvSpPr>
          <p:cNvPr id="552" name="…"/>
          <p:cNvSpPr txBox="1"/>
          <p:nvPr/>
        </p:nvSpPr>
        <p:spPr>
          <a:xfrm rot="16200000">
            <a:off x="7146828" y="4485158"/>
            <a:ext cx="18434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3" name="Equation"/>
              <p:cNvSpPr txBox="1"/>
              <p:nvPr/>
            </p:nvSpPr>
            <p:spPr>
              <a:xfrm>
                <a:off x="5061086" y="5464751"/>
                <a:ext cx="1387624" cy="3245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sz="2109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55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086" y="5464751"/>
                <a:ext cx="1387624" cy="324576"/>
              </a:xfrm>
              <a:prstGeom prst="rect">
                <a:avLst/>
              </a:prstGeom>
              <a:blipFill>
                <a:blip r:embed="rId7"/>
                <a:stretch>
                  <a:fillRect l="-6364" b="-3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itle 1">
            <a:extLst>
              <a:ext uri="{FF2B5EF4-FFF2-40B4-BE49-F238E27FC236}">
                <a16:creationId xmlns:a16="http://schemas.microsoft.com/office/drawing/2014/main" xmlns="" id="{91ACE687-43AB-BF46-9DC3-F604A3A8A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Bootstrap for Inference</a:t>
            </a:r>
          </a:p>
        </p:txBody>
      </p:sp>
    </p:spTree>
    <p:extLst>
      <p:ext uri="{BB962C8B-B14F-4D97-AF65-F5344CB8AC3E}">
        <p14:creationId xmlns:p14="http://schemas.microsoft.com/office/powerpoint/2010/main" val="2517426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Screen Shot 2019-07-25 at 2.26.12 PM.png" descr="Screen Shot 2019-07-25 at 2.26.12 PM.png"/>
          <p:cNvPicPr>
            <a:picLocks/>
          </p:cNvPicPr>
          <p:nvPr/>
        </p:nvPicPr>
        <p:blipFill>
          <a:blip r:embed="rId2">
            <a:extLst/>
          </a:blip>
          <a:srcRect l="413" t="356" r="88099" b="49856"/>
          <a:stretch>
            <a:fillRect/>
          </a:stretch>
        </p:blipFill>
        <p:spPr>
          <a:xfrm>
            <a:off x="-8953338" y="5984422"/>
            <a:ext cx="739860" cy="1872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Screen Shot 2019-07-24 at 1.05.33 PM.png" descr="Screen Shot 2019-07-24 at 1.05.33 PM.png"/>
          <p:cNvPicPr>
            <a:picLocks noChangeAspect="1"/>
          </p:cNvPicPr>
          <p:nvPr/>
        </p:nvPicPr>
        <p:blipFill>
          <a:blip r:embed="rId3">
            <a:extLst/>
          </a:blip>
          <a:srcRect l="1723" r="3911"/>
          <a:stretch>
            <a:fillRect/>
          </a:stretch>
        </p:blipFill>
        <p:spPr>
          <a:xfrm>
            <a:off x="3276033" y="1679940"/>
            <a:ext cx="1024358" cy="69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Screen Shot 2019-07-24 at 1.05.33 PM.png" descr="Screen Shot 2019-07-24 at 1.05.33 PM.png"/>
          <p:cNvPicPr>
            <a:picLocks noChangeAspect="1"/>
          </p:cNvPicPr>
          <p:nvPr/>
        </p:nvPicPr>
        <p:blipFill>
          <a:blip r:embed="rId3">
            <a:extLst/>
          </a:blip>
          <a:srcRect l="1723" r="3911"/>
          <a:stretch>
            <a:fillRect/>
          </a:stretch>
        </p:blipFill>
        <p:spPr>
          <a:xfrm>
            <a:off x="3276032" y="2483612"/>
            <a:ext cx="1024358" cy="69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Screen Shot 2019-07-24 at 1.05.33 PM.png" descr="Screen Shot 2019-07-24 at 1.05.33 PM.png"/>
          <p:cNvPicPr>
            <a:picLocks noChangeAspect="1"/>
          </p:cNvPicPr>
          <p:nvPr/>
        </p:nvPicPr>
        <p:blipFill>
          <a:blip r:embed="rId3">
            <a:extLst/>
          </a:blip>
          <a:srcRect l="1723" r="3911"/>
          <a:stretch>
            <a:fillRect/>
          </a:stretch>
        </p:blipFill>
        <p:spPr>
          <a:xfrm>
            <a:off x="3276032" y="3287284"/>
            <a:ext cx="1024358" cy="69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Screen Shot 2019-07-24 at 1.05.33 PM.png" descr="Screen Shot 2019-07-24 at 1.05.33 PM.png"/>
          <p:cNvPicPr>
            <a:picLocks noChangeAspect="1"/>
          </p:cNvPicPr>
          <p:nvPr/>
        </p:nvPicPr>
        <p:blipFill>
          <a:blip r:embed="rId3">
            <a:extLst/>
          </a:blip>
          <a:srcRect l="1723" r="3911"/>
          <a:stretch>
            <a:fillRect/>
          </a:stretch>
        </p:blipFill>
        <p:spPr>
          <a:xfrm>
            <a:off x="3276032" y="5251815"/>
            <a:ext cx="1024358" cy="6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…"/>
          <p:cNvSpPr txBox="1"/>
          <p:nvPr/>
        </p:nvSpPr>
        <p:spPr>
          <a:xfrm rot="16200000">
            <a:off x="3592812" y="4485158"/>
            <a:ext cx="18434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…</a:t>
            </a:r>
          </a:p>
        </p:txBody>
      </p:sp>
      <p:sp>
        <p:nvSpPr>
          <p:cNvPr id="564" name="Input"/>
          <p:cNvSpPr txBox="1"/>
          <p:nvPr/>
        </p:nvSpPr>
        <p:spPr>
          <a:xfrm>
            <a:off x="1817802" y="3581461"/>
            <a:ext cx="69730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r">
              <a:defRPr sz="3200"/>
            </a:lvl1pPr>
          </a:lstStyle>
          <a:p>
            <a:r>
              <a:rPr sz="2250"/>
              <a:t>Input</a:t>
            </a:r>
          </a:p>
        </p:txBody>
      </p:sp>
      <p:sp>
        <p:nvSpPr>
          <p:cNvPr id="565" name="Line"/>
          <p:cNvSpPr/>
          <p:nvPr/>
        </p:nvSpPr>
        <p:spPr>
          <a:xfrm flipV="1">
            <a:off x="2775855" y="2124365"/>
            <a:ext cx="427024" cy="1561046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66" name="Line"/>
          <p:cNvSpPr/>
          <p:nvPr/>
        </p:nvSpPr>
        <p:spPr>
          <a:xfrm flipV="1">
            <a:off x="2786973" y="2874204"/>
            <a:ext cx="415809" cy="810372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67" name="Line"/>
          <p:cNvSpPr/>
          <p:nvPr/>
        </p:nvSpPr>
        <p:spPr>
          <a:xfrm>
            <a:off x="2775855" y="3999598"/>
            <a:ext cx="427024" cy="1561046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68" name="Line"/>
          <p:cNvSpPr/>
          <p:nvPr/>
        </p:nvSpPr>
        <p:spPr>
          <a:xfrm>
            <a:off x="2786972" y="4026134"/>
            <a:ext cx="415810" cy="810372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69" name="Line"/>
          <p:cNvSpPr/>
          <p:nvPr/>
        </p:nvSpPr>
        <p:spPr>
          <a:xfrm flipV="1">
            <a:off x="2786972" y="3667830"/>
            <a:ext cx="413284" cy="106043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70" name="Group"/>
          <p:cNvSpPr/>
          <p:nvPr/>
        </p:nvSpPr>
        <p:spPr>
          <a:xfrm>
            <a:off x="6390391" y="2027361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71" name="Output1"/>
          <p:cNvSpPr txBox="1"/>
          <p:nvPr/>
        </p:nvSpPr>
        <p:spPr>
          <a:xfrm>
            <a:off x="6838419" y="1809241"/>
            <a:ext cx="1174217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/>
              <a:t>Output</a:t>
            </a:r>
            <a:r>
              <a:rPr sz="2250" baseline="-5999"/>
              <a:t>1</a:t>
            </a:r>
          </a:p>
        </p:txBody>
      </p:sp>
      <p:sp>
        <p:nvSpPr>
          <p:cNvPr id="572" name="Group"/>
          <p:cNvSpPr/>
          <p:nvPr/>
        </p:nvSpPr>
        <p:spPr>
          <a:xfrm>
            <a:off x="6390391" y="2795314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73" name="Output2"/>
          <p:cNvSpPr txBox="1"/>
          <p:nvPr/>
        </p:nvSpPr>
        <p:spPr>
          <a:xfrm>
            <a:off x="6838419" y="2576869"/>
            <a:ext cx="1174217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/>
              <a:t>Output</a:t>
            </a:r>
            <a:r>
              <a:rPr sz="2250" baseline="-5999"/>
              <a:t>2</a:t>
            </a:r>
          </a:p>
        </p:txBody>
      </p:sp>
      <p:sp>
        <p:nvSpPr>
          <p:cNvPr id="574" name="Group"/>
          <p:cNvSpPr/>
          <p:nvPr/>
        </p:nvSpPr>
        <p:spPr>
          <a:xfrm>
            <a:off x="6390391" y="3607916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75" name="Output3"/>
          <p:cNvSpPr txBox="1"/>
          <p:nvPr/>
        </p:nvSpPr>
        <p:spPr>
          <a:xfrm>
            <a:off x="6838419" y="3389795"/>
            <a:ext cx="1174217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/>
              <a:t>Output</a:t>
            </a:r>
            <a:r>
              <a:rPr sz="2250" baseline="-5999"/>
              <a:t>3</a:t>
            </a:r>
          </a:p>
        </p:txBody>
      </p:sp>
      <p:sp>
        <p:nvSpPr>
          <p:cNvPr id="576" name="Group"/>
          <p:cNvSpPr/>
          <p:nvPr/>
        </p:nvSpPr>
        <p:spPr>
          <a:xfrm>
            <a:off x="6390391" y="5590306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77" name="OutputL"/>
          <p:cNvSpPr txBox="1"/>
          <p:nvPr/>
        </p:nvSpPr>
        <p:spPr>
          <a:xfrm>
            <a:off x="6838419" y="5371861"/>
            <a:ext cx="1174217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/>
              <a:t>Output</a:t>
            </a:r>
            <a:r>
              <a:rPr sz="2250" baseline="-5999"/>
              <a:t>L</a:t>
            </a:r>
          </a:p>
        </p:txBody>
      </p:sp>
      <p:sp>
        <p:nvSpPr>
          <p:cNvPr id="578" name="Group"/>
          <p:cNvSpPr/>
          <p:nvPr/>
        </p:nvSpPr>
        <p:spPr>
          <a:xfrm>
            <a:off x="4533016" y="2027361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79" name="Group"/>
          <p:cNvSpPr/>
          <p:nvPr/>
        </p:nvSpPr>
        <p:spPr>
          <a:xfrm>
            <a:off x="4533016" y="2795314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80" name="Group"/>
          <p:cNvSpPr/>
          <p:nvPr/>
        </p:nvSpPr>
        <p:spPr>
          <a:xfrm>
            <a:off x="4533016" y="3607916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81" name="Group"/>
          <p:cNvSpPr/>
          <p:nvPr/>
        </p:nvSpPr>
        <p:spPr>
          <a:xfrm>
            <a:off x="4533016" y="5590306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2" name="Equation"/>
              <p:cNvSpPr txBox="1"/>
              <p:nvPr/>
            </p:nvSpPr>
            <p:spPr>
              <a:xfrm>
                <a:off x="5061086" y="1901806"/>
                <a:ext cx="1382430" cy="3245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109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58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086" y="1901806"/>
                <a:ext cx="1382430" cy="324576"/>
              </a:xfrm>
              <a:prstGeom prst="rect">
                <a:avLst/>
              </a:prstGeom>
              <a:blipFill>
                <a:blip r:embed="rId4"/>
                <a:stretch>
                  <a:fillRect l="-6422" r="-917" b="-3461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3" name="Equation"/>
              <p:cNvSpPr txBox="1"/>
              <p:nvPr/>
            </p:nvSpPr>
            <p:spPr>
              <a:xfrm>
                <a:off x="5061086" y="2651900"/>
                <a:ext cx="1388713" cy="3245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109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58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086" y="2651900"/>
                <a:ext cx="1388713" cy="324576"/>
              </a:xfrm>
              <a:prstGeom prst="rect">
                <a:avLst/>
              </a:prstGeom>
              <a:blipFill>
                <a:blip r:embed="rId5"/>
                <a:stretch>
                  <a:fillRect l="-6364" r="-909" b="-3461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4" name="Equation"/>
              <p:cNvSpPr txBox="1"/>
              <p:nvPr/>
            </p:nvSpPr>
            <p:spPr>
              <a:xfrm>
                <a:off x="5061086" y="3473431"/>
                <a:ext cx="1388713" cy="3245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109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58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086" y="3473431"/>
                <a:ext cx="1388713" cy="324576"/>
              </a:xfrm>
              <a:prstGeom prst="rect">
                <a:avLst/>
              </a:prstGeom>
              <a:blipFill>
                <a:blip r:embed="rId6"/>
                <a:stretch>
                  <a:fillRect l="-6364" r="-909" b="-3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5" name="…"/>
          <p:cNvSpPr txBox="1"/>
          <p:nvPr/>
        </p:nvSpPr>
        <p:spPr>
          <a:xfrm rot="16200000">
            <a:off x="5468046" y="4485158"/>
            <a:ext cx="18434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…</a:t>
            </a:r>
          </a:p>
        </p:txBody>
      </p:sp>
      <p:sp>
        <p:nvSpPr>
          <p:cNvPr id="586" name="…"/>
          <p:cNvSpPr txBox="1"/>
          <p:nvPr/>
        </p:nvSpPr>
        <p:spPr>
          <a:xfrm rot="16200000">
            <a:off x="7146828" y="4485158"/>
            <a:ext cx="18434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7" name="Equation"/>
              <p:cNvSpPr txBox="1"/>
              <p:nvPr/>
            </p:nvSpPr>
            <p:spPr>
              <a:xfrm>
                <a:off x="5061086" y="5464751"/>
                <a:ext cx="1387624" cy="3245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sz="2109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58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086" y="5464751"/>
                <a:ext cx="1387624" cy="324576"/>
              </a:xfrm>
              <a:prstGeom prst="rect">
                <a:avLst/>
              </a:prstGeom>
              <a:blipFill>
                <a:blip r:embed="rId7"/>
                <a:stretch>
                  <a:fillRect l="-6364" b="-3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8" name="Line"/>
          <p:cNvSpPr/>
          <p:nvPr/>
        </p:nvSpPr>
        <p:spPr>
          <a:xfrm flipH="1" flipV="1">
            <a:off x="8026512" y="2124365"/>
            <a:ext cx="427024" cy="1561046"/>
          </a:xfrm>
          <a:prstGeom prst="line">
            <a:avLst/>
          </a:prstGeom>
          <a:ln w="12700">
            <a:solidFill>
              <a:srgbClr val="615F5C"/>
            </a:solidFill>
            <a:miter lim="400000"/>
            <a:head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89" name="Line"/>
          <p:cNvSpPr/>
          <p:nvPr/>
        </p:nvSpPr>
        <p:spPr>
          <a:xfrm flipH="1" flipV="1">
            <a:off x="8037629" y="2874204"/>
            <a:ext cx="415809" cy="810372"/>
          </a:xfrm>
          <a:prstGeom prst="line">
            <a:avLst/>
          </a:prstGeom>
          <a:ln w="12700">
            <a:solidFill>
              <a:srgbClr val="615F5C"/>
            </a:solidFill>
            <a:miter lim="400000"/>
            <a:head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90" name="Line"/>
          <p:cNvSpPr/>
          <p:nvPr/>
        </p:nvSpPr>
        <p:spPr>
          <a:xfrm flipH="1">
            <a:off x="8026512" y="3999598"/>
            <a:ext cx="427024" cy="1561046"/>
          </a:xfrm>
          <a:prstGeom prst="line">
            <a:avLst/>
          </a:prstGeom>
          <a:ln w="12700">
            <a:solidFill>
              <a:srgbClr val="615F5C"/>
            </a:solidFill>
            <a:miter lim="400000"/>
            <a:head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91" name="Line"/>
          <p:cNvSpPr/>
          <p:nvPr/>
        </p:nvSpPr>
        <p:spPr>
          <a:xfrm flipH="1">
            <a:off x="8037629" y="4026134"/>
            <a:ext cx="415809" cy="810372"/>
          </a:xfrm>
          <a:prstGeom prst="line">
            <a:avLst/>
          </a:prstGeom>
          <a:ln w="12700">
            <a:solidFill>
              <a:srgbClr val="615F5C"/>
            </a:solidFill>
            <a:miter lim="400000"/>
            <a:head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592" name="Line"/>
          <p:cNvSpPr/>
          <p:nvPr/>
        </p:nvSpPr>
        <p:spPr>
          <a:xfrm flipH="1" flipV="1">
            <a:off x="8037628" y="3667830"/>
            <a:ext cx="413284" cy="106043"/>
          </a:xfrm>
          <a:prstGeom prst="line">
            <a:avLst/>
          </a:prstGeom>
          <a:ln w="12700">
            <a:solidFill>
              <a:srgbClr val="615F5C"/>
            </a:solidFill>
            <a:miter lim="400000"/>
            <a:head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xmlns="" id="{D881772C-FDFF-C341-9D2A-46979E38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Bootstrap for Inference</a:t>
            </a:r>
          </a:p>
        </p:txBody>
      </p:sp>
      <p:sp>
        <p:nvSpPr>
          <p:cNvPr id="45" name="Quote Bubble">
            <a:extLst>
              <a:ext uri="{FF2B5EF4-FFF2-40B4-BE49-F238E27FC236}">
                <a16:creationId xmlns:a16="http://schemas.microsoft.com/office/drawing/2014/main" xmlns="" id="{BF6AB280-578B-104D-9769-4B4E09374063}"/>
              </a:ext>
            </a:extLst>
          </p:cNvPr>
          <p:cNvSpPr/>
          <p:nvPr/>
        </p:nvSpPr>
        <p:spPr>
          <a:xfrm>
            <a:off x="8364141" y="2067682"/>
            <a:ext cx="1623634" cy="648811"/>
          </a:xfrm>
          <a:prstGeom prst="wedgeEllipseCallout">
            <a:avLst>
              <a:gd name="adj1" fmla="val -49500"/>
              <a:gd name="adj2" fmla="val 70000"/>
            </a:avLst>
          </a:prstGeom>
          <a:ln w="12700">
            <a:solidFill>
              <a:srgbClr val="615F5C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46" name="Statistics">
            <a:extLst>
              <a:ext uri="{FF2B5EF4-FFF2-40B4-BE49-F238E27FC236}">
                <a16:creationId xmlns:a16="http://schemas.microsoft.com/office/drawing/2014/main" xmlns="" id="{ACC0C6EF-ADAB-6843-AE35-7185BCECAEBB}"/>
              </a:ext>
            </a:extLst>
          </p:cNvPr>
          <p:cNvSpPr txBox="1"/>
          <p:nvPr/>
        </p:nvSpPr>
        <p:spPr>
          <a:xfrm>
            <a:off x="8636332" y="2226239"/>
            <a:ext cx="1082027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2000" dirty="0"/>
              <a:t>Statistics</a:t>
            </a:r>
          </a:p>
        </p:txBody>
      </p:sp>
      <p:pic>
        <p:nvPicPr>
          <p:cNvPr id="47" name="MCMC.png" descr="MCMC.png">
            <a:extLst>
              <a:ext uri="{FF2B5EF4-FFF2-40B4-BE49-F238E27FC236}">
                <a16:creationId xmlns:a16="http://schemas.microsoft.com/office/drawing/2014/main" xmlns="" id="{E6B0617D-51A7-9043-8B93-3C486857DDE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/>
          </a:blip>
          <a:srcRect l="37978" t="14011" r="33656" b="36804"/>
          <a:stretch/>
        </p:blipFill>
        <p:spPr>
          <a:xfrm>
            <a:off x="8766726" y="2764708"/>
            <a:ext cx="2743114" cy="1572370"/>
          </a:xfrm>
          <a:prstGeom prst="trapezoid">
            <a:avLst>
              <a:gd name="adj" fmla="val 39539"/>
            </a:avLst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5486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Screen Shot 2019-07-25 at 2.26.12 PM.png" descr="Screen Shot 2019-07-25 at 2.26.12 PM.png"/>
          <p:cNvPicPr>
            <a:picLocks/>
          </p:cNvPicPr>
          <p:nvPr/>
        </p:nvPicPr>
        <p:blipFill>
          <a:blip r:embed="rId2">
            <a:extLst/>
          </a:blip>
          <a:srcRect l="413" t="356" r="88099" b="49856"/>
          <a:stretch>
            <a:fillRect/>
          </a:stretch>
        </p:blipFill>
        <p:spPr>
          <a:xfrm>
            <a:off x="-8953338" y="5984422"/>
            <a:ext cx="739860" cy="1872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Screen Shot 2019-07-24 at 1.05.33 PM.png" descr="Screen Shot 2019-07-24 at 1.05.33 PM.png"/>
          <p:cNvPicPr>
            <a:picLocks noChangeAspect="1"/>
          </p:cNvPicPr>
          <p:nvPr/>
        </p:nvPicPr>
        <p:blipFill>
          <a:blip r:embed="rId3">
            <a:extLst/>
          </a:blip>
          <a:srcRect l="1723" r="3911"/>
          <a:stretch>
            <a:fillRect/>
          </a:stretch>
        </p:blipFill>
        <p:spPr>
          <a:xfrm>
            <a:off x="3276033" y="1679940"/>
            <a:ext cx="1024358" cy="69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Screen Shot 2019-07-24 at 1.05.33 PM.png" descr="Screen Shot 2019-07-24 at 1.05.33 PM.png"/>
          <p:cNvPicPr>
            <a:picLocks noChangeAspect="1"/>
          </p:cNvPicPr>
          <p:nvPr/>
        </p:nvPicPr>
        <p:blipFill>
          <a:blip r:embed="rId3">
            <a:extLst/>
          </a:blip>
          <a:srcRect l="1723" r="3911"/>
          <a:stretch>
            <a:fillRect/>
          </a:stretch>
        </p:blipFill>
        <p:spPr>
          <a:xfrm>
            <a:off x="3276032" y="2483612"/>
            <a:ext cx="1024358" cy="69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Screen Shot 2019-07-24 at 1.05.33 PM.png" descr="Screen Shot 2019-07-24 at 1.05.33 PM.png"/>
          <p:cNvPicPr>
            <a:picLocks noChangeAspect="1"/>
          </p:cNvPicPr>
          <p:nvPr/>
        </p:nvPicPr>
        <p:blipFill>
          <a:blip r:embed="rId3">
            <a:extLst/>
          </a:blip>
          <a:srcRect l="1723" r="3911"/>
          <a:stretch>
            <a:fillRect/>
          </a:stretch>
        </p:blipFill>
        <p:spPr>
          <a:xfrm>
            <a:off x="3276032" y="3287284"/>
            <a:ext cx="1024358" cy="69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Screen Shot 2019-07-24 at 1.05.33 PM.png" descr="Screen Shot 2019-07-24 at 1.05.33 PM.png"/>
          <p:cNvPicPr>
            <a:picLocks noChangeAspect="1"/>
          </p:cNvPicPr>
          <p:nvPr/>
        </p:nvPicPr>
        <p:blipFill>
          <a:blip r:embed="rId3">
            <a:extLst/>
          </a:blip>
          <a:srcRect l="1723" r="3911"/>
          <a:stretch>
            <a:fillRect/>
          </a:stretch>
        </p:blipFill>
        <p:spPr>
          <a:xfrm>
            <a:off x="3276032" y="5251815"/>
            <a:ext cx="1024358" cy="6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…"/>
          <p:cNvSpPr txBox="1"/>
          <p:nvPr/>
        </p:nvSpPr>
        <p:spPr>
          <a:xfrm rot="16200000">
            <a:off x="3592812" y="4485158"/>
            <a:ext cx="18434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…</a:t>
            </a:r>
          </a:p>
        </p:txBody>
      </p:sp>
      <p:sp>
        <p:nvSpPr>
          <p:cNvPr id="605" name="Input"/>
          <p:cNvSpPr txBox="1"/>
          <p:nvPr/>
        </p:nvSpPr>
        <p:spPr>
          <a:xfrm>
            <a:off x="1817802" y="3581461"/>
            <a:ext cx="69730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r">
              <a:defRPr sz="3200"/>
            </a:lvl1pPr>
          </a:lstStyle>
          <a:p>
            <a:r>
              <a:rPr sz="2250"/>
              <a:t>Input</a:t>
            </a:r>
          </a:p>
        </p:txBody>
      </p:sp>
      <p:sp>
        <p:nvSpPr>
          <p:cNvPr id="606" name="Line"/>
          <p:cNvSpPr/>
          <p:nvPr/>
        </p:nvSpPr>
        <p:spPr>
          <a:xfrm flipV="1">
            <a:off x="2775855" y="2124365"/>
            <a:ext cx="427024" cy="1561046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607" name="Line"/>
          <p:cNvSpPr/>
          <p:nvPr/>
        </p:nvSpPr>
        <p:spPr>
          <a:xfrm flipV="1">
            <a:off x="2786973" y="2874204"/>
            <a:ext cx="415809" cy="810372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608" name="Line"/>
          <p:cNvSpPr/>
          <p:nvPr/>
        </p:nvSpPr>
        <p:spPr>
          <a:xfrm>
            <a:off x="2775855" y="3999598"/>
            <a:ext cx="427024" cy="1561046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609" name="Line"/>
          <p:cNvSpPr/>
          <p:nvPr/>
        </p:nvSpPr>
        <p:spPr>
          <a:xfrm>
            <a:off x="2786972" y="4026134"/>
            <a:ext cx="415810" cy="810372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610" name="Line"/>
          <p:cNvSpPr/>
          <p:nvPr/>
        </p:nvSpPr>
        <p:spPr>
          <a:xfrm flipV="1">
            <a:off x="2786972" y="3667830"/>
            <a:ext cx="413284" cy="106043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611" name="Group"/>
          <p:cNvSpPr/>
          <p:nvPr/>
        </p:nvSpPr>
        <p:spPr>
          <a:xfrm>
            <a:off x="6390391" y="2027361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612" name="Output1"/>
          <p:cNvSpPr txBox="1"/>
          <p:nvPr/>
        </p:nvSpPr>
        <p:spPr>
          <a:xfrm>
            <a:off x="6838419" y="1809241"/>
            <a:ext cx="1174217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/>
              <a:t>Output</a:t>
            </a:r>
            <a:r>
              <a:rPr sz="2250" baseline="-5999"/>
              <a:t>1</a:t>
            </a:r>
          </a:p>
        </p:txBody>
      </p:sp>
      <p:sp>
        <p:nvSpPr>
          <p:cNvPr id="613" name="Group"/>
          <p:cNvSpPr/>
          <p:nvPr/>
        </p:nvSpPr>
        <p:spPr>
          <a:xfrm>
            <a:off x="6390391" y="2795314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614" name="Output2"/>
          <p:cNvSpPr txBox="1"/>
          <p:nvPr/>
        </p:nvSpPr>
        <p:spPr>
          <a:xfrm>
            <a:off x="6838419" y="2576869"/>
            <a:ext cx="1174217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/>
              <a:t>Output</a:t>
            </a:r>
            <a:r>
              <a:rPr sz="2250" baseline="-5999"/>
              <a:t>2</a:t>
            </a:r>
          </a:p>
        </p:txBody>
      </p:sp>
      <p:sp>
        <p:nvSpPr>
          <p:cNvPr id="615" name="Group"/>
          <p:cNvSpPr/>
          <p:nvPr/>
        </p:nvSpPr>
        <p:spPr>
          <a:xfrm>
            <a:off x="6390391" y="3607916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616" name="Output3"/>
          <p:cNvSpPr txBox="1"/>
          <p:nvPr/>
        </p:nvSpPr>
        <p:spPr>
          <a:xfrm>
            <a:off x="6838419" y="3389795"/>
            <a:ext cx="1174217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/>
              <a:t>Output</a:t>
            </a:r>
            <a:r>
              <a:rPr sz="2250" baseline="-5999"/>
              <a:t>3</a:t>
            </a:r>
          </a:p>
        </p:txBody>
      </p:sp>
      <p:sp>
        <p:nvSpPr>
          <p:cNvPr id="617" name="Group"/>
          <p:cNvSpPr/>
          <p:nvPr/>
        </p:nvSpPr>
        <p:spPr>
          <a:xfrm>
            <a:off x="6390391" y="5590306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618" name="OutputL"/>
          <p:cNvSpPr txBox="1"/>
          <p:nvPr/>
        </p:nvSpPr>
        <p:spPr>
          <a:xfrm>
            <a:off x="6838419" y="5371861"/>
            <a:ext cx="1174217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/>
              <a:t>Output</a:t>
            </a:r>
            <a:r>
              <a:rPr sz="2250" baseline="-5999"/>
              <a:t>L</a:t>
            </a:r>
          </a:p>
        </p:txBody>
      </p:sp>
      <p:sp>
        <p:nvSpPr>
          <p:cNvPr id="619" name="Group"/>
          <p:cNvSpPr/>
          <p:nvPr/>
        </p:nvSpPr>
        <p:spPr>
          <a:xfrm>
            <a:off x="4533016" y="2027361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620" name="Group"/>
          <p:cNvSpPr/>
          <p:nvPr/>
        </p:nvSpPr>
        <p:spPr>
          <a:xfrm>
            <a:off x="4533016" y="2795314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621" name="Group"/>
          <p:cNvSpPr/>
          <p:nvPr/>
        </p:nvSpPr>
        <p:spPr>
          <a:xfrm>
            <a:off x="4533016" y="3607916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622" name="Group"/>
          <p:cNvSpPr/>
          <p:nvPr/>
        </p:nvSpPr>
        <p:spPr>
          <a:xfrm>
            <a:off x="4533016" y="5590306"/>
            <a:ext cx="295816" cy="1"/>
          </a:xfrm>
          <a:prstGeom prst="line">
            <a:avLst/>
          </a:prstGeom>
          <a:ln w="12700">
            <a:solidFill>
              <a:srgbClr val="615F5C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3" name="Equation"/>
              <p:cNvSpPr txBox="1"/>
              <p:nvPr/>
            </p:nvSpPr>
            <p:spPr>
              <a:xfrm>
                <a:off x="5061086" y="1901806"/>
                <a:ext cx="1382430" cy="3245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109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62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086" y="1901806"/>
                <a:ext cx="1382430" cy="324576"/>
              </a:xfrm>
              <a:prstGeom prst="rect">
                <a:avLst/>
              </a:prstGeom>
              <a:blipFill>
                <a:blip r:embed="rId4"/>
                <a:stretch>
                  <a:fillRect l="-6422" r="-917" b="-3461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4" name="Equation"/>
              <p:cNvSpPr txBox="1"/>
              <p:nvPr/>
            </p:nvSpPr>
            <p:spPr>
              <a:xfrm>
                <a:off x="5061086" y="2651900"/>
                <a:ext cx="1388713" cy="3245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109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62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086" y="2651900"/>
                <a:ext cx="1388713" cy="324576"/>
              </a:xfrm>
              <a:prstGeom prst="rect">
                <a:avLst/>
              </a:prstGeom>
              <a:blipFill>
                <a:blip r:embed="rId5"/>
                <a:stretch>
                  <a:fillRect l="-6364" r="-909" b="-3461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5" name="Equation"/>
              <p:cNvSpPr txBox="1"/>
              <p:nvPr/>
            </p:nvSpPr>
            <p:spPr>
              <a:xfrm>
                <a:off x="5061086" y="3473431"/>
                <a:ext cx="1388713" cy="3245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109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62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086" y="3473431"/>
                <a:ext cx="1388713" cy="324576"/>
              </a:xfrm>
              <a:prstGeom prst="rect">
                <a:avLst/>
              </a:prstGeom>
              <a:blipFill>
                <a:blip r:embed="rId6"/>
                <a:stretch>
                  <a:fillRect l="-6364" r="-909" b="-3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6" name="…"/>
          <p:cNvSpPr txBox="1"/>
          <p:nvPr/>
        </p:nvSpPr>
        <p:spPr>
          <a:xfrm rot="16200000">
            <a:off x="5468046" y="4485158"/>
            <a:ext cx="18434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…</a:t>
            </a:r>
          </a:p>
        </p:txBody>
      </p:sp>
      <p:sp>
        <p:nvSpPr>
          <p:cNvPr id="627" name="…"/>
          <p:cNvSpPr txBox="1"/>
          <p:nvPr/>
        </p:nvSpPr>
        <p:spPr>
          <a:xfrm rot="16200000">
            <a:off x="7146828" y="4485158"/>
            <a:ext cx="18434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8" name="Equation"/>
              <p:cNvSpPr txBox="1"/>
              <p:nvPr/>
            </p:nvSpPr>
            <p:spPr>
              <a:xfrm>
                <a:off x="5061086" y="5464751"/>
                <a:ext cx="1387624" cy="3245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109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sz="2109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sz="2109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sz="2109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62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086" y="5464751"/>
                <a:ext cx="1387624" cy="324576"/>
              </a:xfrm>
              <a:prstGeom prst="rect">
                <a:avLst/>
              </a:prstGeom>
              <a:blipFill>
                <a:blip r:embed="rId7"/>
                <a:stretch>
                  <a:fillRect l="-6364" b="-3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9" name="Line"/>
          <p:cNvSpPr/>
          <p:nvPr/>
        </p:nvSpPr>
        <p:spPr>
          <a:xfrm flipH="1" flipV="1">
            <a:off x="8026512" y="2124365"/>
            <a:ext cx="427024" cy="1561046"/>
          </a:xfrm>
          <a:prstGeom prst="line">
            <a:avLst/>
          </a:prstGeom>
          <a:ln w="12700">
            <a:solidFill>
              <a:srgbClr val="615F5C"/>
            </a:solidFill>
            <a:miter lim="400000"/>
            <a:head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630" name="Line"/>
          <p:cNvSpPr/>
          <p:nvPr/>
        </p:nvSpPr>
        <p:spPr>
          <a:xfrm flipH="1" flipV="1">
            <a:off x="8037629" y="2874204"/>
            <a:ext cx="415809" cy="810372"/>
          </a:xfrm>
          <a:prstGeom prst="line">
            <a:avLst/>
          </a:prstGeom>
          <a:ln w="12700">
            <a:solidFill>
              <a:srgbClr val="615F5C"/>
            </a:solidFill>
            <a:miter lim="400000"/>
            <a:head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631" name="Line"/>
          <p:cNvSpPr/>
          <p:nvPr/>
        </p:nvSpPr>
        <p:spPr>
          <a:xfrm flipH="1">
            <a:off x="8026512" y="3999598"/>
            <a:ext cx="427024" cy="1561046"/>
          </a:xfrm>
          <a:prstGeom prst="line">
            <a:avLst/>
          </a:prstGeom>
          <a:ln w="12700">
            <a:solidFill>
              <a:srgbClr val="615F5C"/>
            </a:solidFill>
            <a:miter lim="400000"/>
            <a:head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632" name="Line"/>
          <p:cNvSpPr/>
          <p:nvPr/>
        </p:nvSpPr>
        <p:spPr>
          <a:xfrm flipH="1">
            <a:off x="8037629" y="4026134"/>
            <a:ext cx="415809" cy="810372"/>
          </a:xfrm>
          <a:prstGeom prst="line">
            <a:avLst/>
          </a:prstGeom>
          <a:ln w="12700">
            <a:solidFill>
              <a:srgbClr val="615F5C"/>
            </a:solidFill>
            <a:miter lim="400000"/>
            <a:head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633" name="Line"/>
          <p:cNvSpPr/>
          <p:nvPr/>
        </p:nvSpPr>
        <p:spPr>
          <a:xfrm flipH="1" flipV="1">
            <a:off x="8037628" y="3667830"/>
            <a:ext cx="413284" cy="106043"/>
          </a:xfrm>
          <a:prstGeom prst="line">
            <a:avLst/>
          </a:prstGeom>
          <a:ln w="12700">
            <a:solidFill>
              <a:srgbClr val="615F5C"/>
            </a:solidFill>
            <a:miter lim="400000"/>
            <a:headEnd type="triangle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202020"/>
                </a:solidFill>
              </a:defRPr>
            </a:pPr>
            <a:endParaRPr sz="1266"/>
          </a:p>
        </p:txBody>
      </p:sp>
      <p:sp>
        <p:nvSpPr>
          <p:cNvPr id="634" name="Quote Bubble"/>
          <p:cNvSpPr/>
          <p:nvPr/>
        </p:nvSpPr>
        <p:spPr>
          <a:xfrm>
            <a:off x="8364141" y="2067682"/>
            <a:ext cx="1623634" cy="648811"/>
          </a:xfrm>
          <a:prstGeom prst="wedgeEllipseCallout">
            <a:avLst>
              <a:gd name="adj1" fmla="val -49500"/>
              <a:gd name="adj2" fmla="val 70000"/>
            </a:avLst>
          </a:prstGeom>
          <a:ln w="12700">
            <a:solidFill>
              <a:srgbClr val="615F5C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635" name="Statistics"/>
          <p:cNvSpPr txBox="1"/>
          <p:nvPr/>
        </p:nvSpPr>
        <p:spPr>
          <a:xfrm>
            <a:off x="8636332" y="2226239"/>
            <a:ext cx="1082027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2000" dirty="0"/>
              <a:t>Statistics</a:t>
            </a:r>
          </a:p>
        </p:txBody>
      </p:sp>
      <p:sp>
        <p:nvSpPr>
          <p:cNvPr id="636" name="Quote Bubble"/>
          <p:cNvSpPr/>
          <p:nvPr/>
        </p:nvSpPr>
        <p:spPr>
          <a:xfrm flipH="1">
            <a:off x="1702594" y="932272"/>
            <a:ext cx="1721616" cy="695946"/>
          </a:xfrm>
          <a:prstGeom prst="wedgeEllipseCallout">
            <a:avLst>
              <a:gd name="adj1" fmla="val -38734"/>
              <a:gd name="adj2" fmla="val 61348"/>
            </a:avLst>
          </a:prstGeom>
          <a:ln w="12700">
            <a:solidFill>
              <a:srgbClr val="615F5C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637" name="Priors in initializing"/>
          <p:cNvSpPr txBox="1"/>
          <p:nvPr/>
        </p:nvSpPr>
        <p:spPr>
          <a:xfrm>
            <a:off x="1702594" y="1114370"/>
            <a:ext cx="1632459" cy="472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lnSpc>
                <a:spcPct val="60000"/>
              </a:lnSpc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algn="ctr"/>
            <a:r>
              <a:rPr sz="2000" dirty="0"/>
              <a:t>Priors in initializing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xmlns="" id="{4987B28A-E712-4047-8BA0-3E9042688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Bootstrap for Inference</a:t>
            </a:r>
          </a:p>
        </p:txBody>
      </p:sp>
      <p:pic>
        <p:nvPicPr>
          <p:cNvPr id="47" name="MCMC.png" descr="MCMC.png">
            <a:extLst>
              <a:ext uri="{FF2B5EF4-FFF2-40B4-BE49-F238E27FC236}">
                <a16:creationId xmlns:a16="http://schemas.microsoft.com/office/drawing/2014/main" xmlns="" id="{09B0B8C8-1848-1549-9C8D-8F2EEBEE4C4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/>
          </a:blip>
          <a:srcRect l="37978" t="14011" r="33656" b="36804"/>
          <a:stretch/>
        </p:blipFill>
        <p:spPr>
          <a:xfrm>
            <a:off x="8766726" y="2764708"/>
            <a:ext cx="2743114" cy="1572370"/>
          </a:xfrm>
          <a:prstGeom prst="trapezoid">
            <a:avLst>
              <a:gd name="adj" fmla="val 39539"/>
            </a:avLst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74613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Screen Shot 2019-07-25 at 2.26.12 PM.png" descr="Screen Shot 2019-07-25 at 2.26.12 PM.png"/>
          <p:cNvPicPr>
            <a:picLocks/>
          </p:cNvPicPr>
          <p:nvPr/>
        </p:nvPicPr>
        <p:blipFill>
          <a:blip r:embed="rId2">
            <a:extLst/>
          </a:blip>
          <a:srcRect l="413" t="356" r="88099" b="49856"/>
          <a:stretch>
            <a:fillRect/>
          </a:stretch>
        </p:blipFill>
        <p:spPr>
          <a:xfrm>
            <a:off x="-8953338" y="5984422"/>
            <a:ext cx="739860" cy="187224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xmlns="" id="{4987B28A-E712-4047-8BA0-3E9042688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Working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889BC82-7207-304C-B405-604DC5D7D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550" y="983807"/>
            <a:ext cx="6692900" cy="787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60B6DC8-5DCE-2949-9DD4-D6B23FD72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2338787"/>
            <a:ext cx="4978400" cy="3312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8066CE44-214A-024E-A7AE-916E7FC35C9C}"/>
                  </a:ext>
                </a:extLst>
              </p:cNvPr>
              <p:cNvSpPr txBox="1"/>
              <p:nvPr/>
            </p:nvSpPr>
            <p:spPr>
              <a:xfrm>
                <a:off x="5560827" y="5707423"/>
                <a:ext cx="172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+ N(0,0.25)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66CE44-214A-024E-A7AE-916E7FC35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827" y="5707423"/>
                <a:ext cx="1720536" cy="276999"/>
              </a:xfrm>
              <a:prstGeom prst="rect">
                <a:avLst/>
              </a:prstGeom>
              <a:blipFill>
                <a:blip r:embed="rId5"/>
                <a:stretch>
                  <a:fillRect l="-4412" t="-21739" r="-7353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860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Screen Shot 2019-07-25 at 2.26.12 PM.png" descr="Screen Shot 2019-07-25 at 2.26.12 PM.png"/>
          <p:cNvPicPr>
            <a:picLocks/>
          </p:cNvPicPr>
          <p:nvPr/>
        </p:nvPicPr>
        <p:blipFill>
          <a:blip r:embed="rId2">
            <a:extLst/>
          </a:blip>
          <a:srcRect l="413" t="356" r="88099" b="49856"/>
          <a:stretch>
            <a:fillRect/>
          </a:stretch>
        </p:blipFill>
        <p:spPr>
          <a:xfrm>
            <a:off x="-8953338" y="5984422"/>
            <a:ext cx="739860" cy="187224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xmlns="" id="{4987B28A-E712-4047-8BA0-3E9042688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Working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777CD77-A535-9541-A22D-93FB70570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358" y="2343150"/>
            <a:ext cx="4971842" cy="33081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1FDDE0A-93C3-BD42-B4B5-D9074456A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550" y="983807"/>
            <a:ext cx="66929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59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Screen Shot 2019-07-25 at 2.26.12 PM.png" descr="Screen Shot 2019-07-25 at 2.26.12 PM.png"/>
          <p:cNvPicPr>
            <a:picLocks/>
          </p:cNvPicPr>
          <p:nvPr/>
        </p:nvPicPr>
        <p:blipFill>
          <a:blip r:embed="rId2">
            <a:extLst/>
          </a:blip>
          <a:srcRect l="413" t="356" r="88099" b="49856"/>
          <a:stretch>
            <a:fillRect/>
          </a:stretch>
        </p:blipFill>
        <p:spPr>
          <a:xfrm>
            <a:off x="-8953338" y="5984422"/>
            <a:ext cx="739860" cy="187224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xmlns="" id="{4987B28A-E712-4047-8BA0-3E9042688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Working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9B1E286-4E90-4D47-A3C3-3603F8C0C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550" y="983807"/>
            <a:ext cx="6692900" cy="8001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4CB3CA89-C2CF-F141-A874-326B25A5B4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655" y="2020778"/>
            <a:ext cx="5334002" cy="35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33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Screen Shot 2019-07-25 at 2.26.12 PM.png" descr="Screen Shot 2019-07-25 at 2.26.12 PM.png"/>
          <p:cNvPicPr>
            <a:picLocks/>
          </p:cNvPicPr>
          <p:nvPr/>
        </p:nvPicPr>
        <p:blipFill>
          <a:blip r:embed="rId2">
            <a:extLst/>
          </a:blip>
          <a:srcRect l="413" t="356" r="88099" b="49856"/>
          <a:stretch>
            <a:fillRect/>
          </a:stretch>
        </p:blipFill>
        <p:spPr>
          <a:xfrm>
            <a:off x="-8953338" y="5984422"/>
            <a:ext cx="739860" cy="187224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xmlns="" id="{4987B28A-E712-4047-8BA0-3E9042688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Working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9DE97D2-F206-894C-8587-2ACA00F0D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7" r="50400"/>
          <a:stretch/>
        </p:blipFill>
        <p:spPr>
          <a:xfrm>
            <a:off x="3444240" y="2449505"/>
            <a:ext cx="5303520" cy="3284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3161FFA-BC33-7E4E-81B1-78F8C25F6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550" y="987824"/>
            <a:ext cx="66929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32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Screen Shot 2019-07-25 at 2.26.12 PM.png" descr="Screen Shot 2019-07-25 at 2.26.12 PM.png"/>
          <p:cNvPicPr>
            <a:picLocks/>
          </p:cNvPicPr>
          <p:nvPr/>
        </p:nvPicPr>
        <p:blipFill>
          <a:blip r:embed="rId2">
            <a:extLst/>
          </a:blip>
          <a:srcRect l="413" t="356" r="88099" b="49856"/>
          <a:stretch>
            <a:fillRect/>
          </a:stretch>
        </p:blipFill>
        <p:spPr>
          <a:xfrm>
            <a:off x="-8953338" y="5984422"/>
            <a:ext cx="739860" cy="187224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xmlns="" id="{4987B28A-E712-4047-8BA0-3E9042688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Working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9DE97D2-F206-894C-8587-2ACA00F0D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38"/>
          <a:stretch/>
        </p:blipFill>
        <p:spPr>
          <a:xfrm>
            <a:off x="5856099" y="2573438"/>
            <a:ext cx="5597548" cy="3284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3161FFA-BC33-7E4E-81B1-78F8C25F6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550" y="983807"/>
            <a:ext cx="6692900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3ABE04C-4916-2949-80FE-2347C4022A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58" t="10956" r="49332" b="8918"/>
          <a:stretch/>
        </p:blipFill>
        <p:spPr>
          <a:xfrm>
            <a:off x="2085452" y="2668234"/>
            <a:ext cx="3137097" cy="3094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1FBF272-E67A-5746-92B8-2AD1D68EF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35" r="95967"/>
          <a:stretch/>
        </p:blipFill>
        <p:spPr>
          <a:xfrm>
            <a:off x="1252207" y="2573438"/>
            <a:ext cx="511945" cy="328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43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CE861C-BC04-5D4B-B025-FF8C6286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EF2898D-096A-7A40-AC3E-8C45D07CA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 dirty="0"/>
          </a:p>
        </p:txBody>
      </p:sp>
      <p:sp>
        <p:nvSpPr>
          <p:cNvPr id="79" name="Content Placeholder 2"/>
          <p:cNvSpPr>
            <a:spLocks noGrp="1"/>
          </p:cNvSpPr>
          <p:nvPr>
            <p:ph idx="1"/>
          </p:nvPr>
        </p:nvSpPr>
        <p:spPr>
          <a:xfrm>
            <a:off x="621572" y="1173415"/>
            <a:ext cx="10327008" cy="4815744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Probability as a measure of </a:t>
            </a:r>
            <a:r>
              <a:rPr lang="en-US" sz="2400" i="1" dirty="0"/>
              <a:t>believability in an event</a:t>
            </a:r>
          </a:p>
          <a:p>
            <a:pPr>
              <a:spcAft>
                <a:spcPts val="1800"/>
              </a:spcAft>
            </a:pPr>
            <a:endParaRPr lang="en-US" sz="2400" dirty="0"/>
          </a:p>
        </p:txBody>
      </p:sp>
      <p:pic>
        <p:nvPicPr>
          <p:cNvPr id="14" name="Screen Shot 2019-07-29 at 4.18.23 PM.png" descr="Screen Shot 2019-07-29 at 4.18.23 PM.png">
            <a:extLst>
              <a:ext uri="{FF2B5EF4-FFF2-40B4-BE49-F238E27FC236}">
                <a16:creationId xmlns:a16="http://schemas.microsoft.com/office/drawing/2014/main" xmlns="" id="{9D0E98FD-E063-AC42-931D-18B3BC002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4615" y="1929122"/>
            <a:ext cx="4598769" cy="2816342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Line">
            <a:extLst>
              <a:ext uri="{FF2B5EF4-FFF2-40B4-BE49-F238E27FC236}">
                <a16:creationId xmlns:a16="http://schemas.microsoft.com/office/drawing/2014/main" xmlns="" id="{9080CB1D-3876-B146-BC7D-7C674F209237}"/>
              </a:ext>
            </a:extLst>
          </p:cNvPr>
          <p:cNvSpPr/>
          <p:nvPr/>
        </p:nvSpPr>
        <p:spPr>
          <a:xfrm flipV="1">
            <a:off x="1794437" y="3123703"/>
            <a:ext cx="127311" cy="213590"/>
          </a:xfrm>
          <a:prstGeom prst="line">
            <a:avLst/>
          </a:prstGeom>
          <a:ln w="127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202020"/>
                </a:solidFill>
              </a:defRPr>
            </a:pPr>
            <a:endParaRPr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xmlns="" id="{89C61CCE-8668-384A-B2F6-59041D405F0F}"/>
              </a:ext>
            </a:extLst>
          </p:cNvPr>
          <p:cNvSpPr/>
          <p:nvPr/>
        </p:nvSpPr>
        <p:spPr>
          <a:xfrm flipH="1" flipV="1">
            <a:off x="2607237" y="3123703"/>
            <a:ext cx="127311" cy="213590"/>
          </a:xfrm>
          <a:prstGeom prst="line">
            <a:avLst/>
          </a:prstGeom>
          <a:ln w="127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20202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Equation">
                <a:extLst>
                  <a:ext uri="{FF2B5EF4-FFF2-40B4-BE49-F238E27FC236}">
                    <a16:creationId xmlns:a16="http://schemas.microsoft.com/office/drawing/2014/main" xmlns="" id="{BFC09FDC-D2E4-0146-BDC4-D943AC9CAC82}"/>
                  </a:ext>
                </a:extLst>
              </p:cNvPr>
              <p:cNvSpPr txBox="1"/>
              <p:nvPr/>
            </p:nvSpPr>
            <p:spPr>
              <a:xfrm>
                <a:off x="621572" y="2528121"/>
                <a:ext cx="5962966" cy="5693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)∝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700" dirty="0">
                  <a:solidFill>
                    <a:srgbClr val="615F5C"/>
                  </a:solidFill>
                </a:endParaRPr>
              </a:p>
            </p:txBody>
          </p:sp>
        </mc:Choice>
        <mc:Fallback xmlns="">
          <p:sp>
            <p:nvSpPr>
              <p:cNvPr id="19" name="Equation">
                <a:extLst>
                  <a:ext uri="{FF2B5EF4-FFF2-40B4-BE49-F238E27FC236}">
                    <a16:creationId xmlns:a16="http://schemas.microsoft.com/office/drawing/2014/main" id="{BFC09FDC-D2E4-0146-BDC4-D943AC9CA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72" y="2528121"/>
                <a:ext cx="5962966" cy="569387"/>
              </a:xfrm>
              <a:prstGeom prst="rect">
                <a:avLst/>
              </a:prstGeom>
              <a:blipFill>
                <a:blip r:embed="rId3"/>
                <a:stretch>
                  <a:fillRect b="-3260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xmlns="" id="{550B9C46-3394-A841-835D-0F52421AE6A3}"/>
              </a:ext>
            </a:extLst>
          </p:cNvPr>
          <p:cNvSpPr txBox="1">
            <a:spLocks/>
          </p:cNvSpPr>
          <p:nvPr/>
        </p:nvSpPr>
        <p:spPr>
          <a:xfrm>
            <a:off x="1090102" y="3244115"/>
            <a:ext cx="1346371" cy="47359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2400" dirty="0"/>
              <a:t>Model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xmlns="" id="{A895DBF8-3659-7743-8C06-6FDFC6906F11}"/>
              </a:ext>
            </a:extLst>
          </p:cNvPr>
          <p:cNvSpPr txBox="1">
            <a:spLocks/>
          </p:cNvSpPr>
          <p:nvPr/>
        </p:nvSpPr>
        <p:spPr>
          <a:xfrm>
            <a:off x="2552056" y="3244115"/>
            <a:ext cx="1346371" cy="47359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2400" dirty="0"/>
              <a:t>Data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535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dvAuto="0"/>
      <p:bldP spid="18" grpId="0" animBg="1" advAuto="0"/>
      <p:bldP spid="21" grpId="0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0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Screen Shot 2019-07-25 at 2.26.12 PM.png" descr="Screen Shot 2019-07-25 at 2.26.12 PM.png"/>
          <p:cNvPicPr>
            <a:picLocks/>
          </p:cNvPicPr>
          <p:nvPr/>
        </p:nvPicPr>
        <p:blipFill>
          <a:blip r:embed="rId2">
            <a:extLst/>
          </a:blip>
          <a:srcRect l="413" t="356" r="88099" b="49856"/>
          <a:stretch>
            <a:fillRect/>
          </a:stretch>
        </p:blipFill>
        <p:spPr>
          <a:xfrm>
            <a:off x="-8953338" y="5984422"/>
            <a:ext cx="739860" cy="187224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xmlns="" id="{4987B28A-E712-4047-8BA0-3E9042688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Working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9B1E286-4E90-4D47-A3C3-3603F8C0C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550" y="983807"/>
            <a:ext cx="6692900" cy="80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D2515C9-19A8-DF45-A454-D0046DE74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468" y="1783907"/>
            <a:ext cx="9685064" cy="46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56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09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CE861C-BC04-5D4B-B025-FF8C6286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EF2898D-096A-7A40-AC3E-8C45D07CA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/>
          </a:p>
        </p:txBody>
      </p:sp>
      <p:sp>
        <p:nvSpPr>
          <p:cNvPr id="79" name="Content Placeholder 2"/>
          <p:cNvSpPr>
            <a:spLocks noGrp="1"/>
          </p:cNvSpPr>
          <p:nvPr>
            <p:ph idx="1"/>
          </p:nvPr>
        </p:nvSpPr>
        <p:spPr>
          <a:xfrm>
            <a:off x="621572" y="5431076"/>
            <a:ext cx="11367228" cy="489843"/>
          </a:xfrm>
        </p:spPr>
        <p:txBody>
          <a:bodyPr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dirty="0"/>
              <a:t>“When the facts change, I change my mind. What do you do, sir? “John Maynard Keynes</a:t>
            </a:r>
          </a:p>
        </p:txBody>
      </p:sp>
      <p:pic>
        <p:nvPicPr>
          <p:cNvPr id="25" name="Image" descr="Image">
            <a:extLst>
              <a:ext uri="{FF2B5EF4-FFF2-40B4-BE49-F238E27FC236}">
                <a16:creationId xmlns:a16="http://schemas.microsoft.com/office/drawing/2014/main" xmlns="" id="{15AB25E6-9904-6A41-AAB6-D0D212506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5572" y="2019656"/>
            <a:ext cx="5321429" cy="329124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Equation">
                <a:extLst>
                  <a:ext uri="{FF2B5EF4-FFF2-40B4-BE49-F238E27FC236}">
                    <a16:creationId xmlns:a16="http://schemas.microsoft.com/office/drawing/2014/main" xmlns="" id="{7A9E114A-23B4-264D-B9CD-74D112332849}"/>
                  </a:ext>
                </a:extLst>
              </p:cNvPr>
              <p:cNvSpPr txBox="1"/>
              <p:nvPr/>
            </p:nvSpPr>
            <p:spPr>
              <a:xfrm>
                <a:off x="2494349" y="4083380"/>
                <a:ext cx="1025780" cy="46166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000" dirty="0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32" name="Equation">
                <a:extLst>
                  <a:ext uri="{FF2B5EF4-FFF2-40B4-BE49-F238E27FC236}">
                    <a16:creationId xmlns:a16="http://schemas.microsoft.com/office/drawing/2014/main" id="{7A9E114A-23B4-264D-B9CD-74D112332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49" y="4083380"/>
                <a:ext cx="1025780" cy="461665"/>
              </a:xfrm>
              <a:prstGeom prst="rect">
                <a:avLst/>
              </a:prstGeom>
              <a:blipFill>
                <a:blip r:embed="rId3"/>
                <a:stretch>
                  <a:fillRect r="-3659" b="-3243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Equation">
                <a:extLst>
                  <a:ext uri="{FF2B5EF4-FFF2-40B4-BE49-F238E27FC236}">
                    <a16:creationId xmlns:a16="http://schemas.microsoft.com/office/drawing/2014/main" xmlns="" id="{1BEE5BEB-A717-6A41-86BD-317C46112647}"/>
                  </a:ext>
                </a:extLst>
              </p:cNvPr>
              <p:cNvSpPr txBox="1"/>
              <p:nvPr/>
            </p:nvSpPr>
            <p:spPr>
              <a:xfrm>
                <a:off x="3964243" y="2542172"/>
                <a:ext cx="1116476" cy="46166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000" dirty="0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33" name="Equation">
                <a:extLst>
                  <a:ext uri="{FF2B5EF4-FFF2-40B4-BE49-F238E27FC236}">
                    <a16:creationId xmlns:a16="http://schemas.microsoft.com/office/drawing/2014/main" id="{1BEE5BEB-A717-6A41-86BD-317C46112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243" y="2542172"/>
                <a:ext cx="1116476" cy="461665"/>
              </a:xfrm>
              <a:prstGeom prst="rect">
                <a:avLst/>
              </a:prstGeom>
              <a:blipFill>
                <a:blip r:embed="rId4"/>
                <a:stretch>
                  <a:fillRect l="-11364" r="-14773" b="-3157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Equation">
                <a:extLst>
                  <a:ext uri="{FF2B5EF4-FFF2-40B4-BE49-F238E27FC236}">
                    <a16:creationId xmlns:a16="http://schemas.microsoft.com/office/drawing/2014/main" xmlns="" id="{140D50A6-D802-474E-8AB0-7548F8149210}"/>
                  </a:ext>
                </a:extLst>
              </p:cNvPr>
              <p:cNvSpPr txBox="1"/>
              <p:nvPr/>
            </p:nvSpPr>
            <p:spPr>
              <a:xfrm>
                <a:off x="6541911" y="3313116"/>
                <a:ext cx="959011" cy="46166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000" dirty="0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34" name="Equation">
                <a:extLst>
                  <a:ext uri="{FF2B5EF4-FFF2-40B4-BE49-F238E27FC236}">
                    <a16:creationId xmlns:a16="http://schemas.microsoft.com/office/drawing/2014/main" id="{140D50A6-D802-474E-8AB0-7548F8149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911" y="3313116"/>
                <a:ext cx="959011" cy="461665"/>
              </a:xfrm>
              <a:prstGeom prst="rect">
                <a:avLst/>
              </a:prstGeom>
              <a:blipFill>
                <a:blip r:embed="rId5"/>
                <a:stretch>
                  <a:fillRect l="-1299" r="-6494" b="-3513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Equation">
                <a:extLst>
                  <a:ext uri="{FF2B5EF4-FFF2-40B4-BE49-F238E27FC236}">
                    <a16:creationId xmlns:a16="http://schemas.microsoft.com/office/drawing/2014/main" xmlns="" id="{FD0D4E32-C630-8147-B21B-A07CB2358405}"/>
                  </a:ext>
                </a:extLst>
              </p:cNvPr>
              <p:cNvSpPr txBox="1"/>
              <p:nvPr/>
            </p:nvSpPr>
            <p:spPr>
              <a:xfrm>
                <a:off x="2447801" y="1028110"/>
                <a:ext cx="3875559" cy="4226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)∝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700" dirty="0">
                  <a:solidFill>
                    <a:srgbClr val="615F5C"/>
                  </a:solidFill>
                </a:endParaRPr>
              </a:p>
            </p:txBody>
          </p:sp>
        </mc:Choice>
        <mc:Fallback xmlns="">
          <p:sp>
            <p:nvSpPr>
              <p:cNvPr id="38" name="Equation">
                <a:extLst>
                  <a:ext uri="{FF2B5EF4-FFF2-40B4-BE49-F238E27FC236}">
                    <a16:creationId xmlns:a16="http://schemas.microsoft.com/office/drawing/2014/main" id="{FD0D4E32-C630-8147-B21B-A07CB235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801" y="1028110"/>
                <a:ext cx="3875559" cy="422676"/>
              </a:xfrm>
              <a:prstGeom prst="rect">
                <a:avLst/>
              </a:prstGeom>
              <a:blipFill>
                <a:blip r:embed="rId6"/>
                <a:stretch>
                  <a:fillRect l="-4248" r="-14706" b="-7941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ounded Rectangle">
            <a:extLst>
              <a:ext uri="{FF2B5EF4-FFF2-40B4-BE49-F238E27FC236}">
                <a16:creationId xmlns:a16="http://schemas.microsoft.com/office/drawing/2014/main" xmlns="" id="{8FBA17E4-B97D-7F41-9979-DD090579DEBF}"/>
              </a:ext>
            </a:extLst>
          </p:cNvPr>
          <p:cNvSpPr/>
          <p:nvPr/>
        </p:nvSpPr>
        <p:spPr>
          <a:xfrm>
            <a:off x="2226977" y="875250"/>
            <a:ext cx="4591008" cy="1024236"/>
          </a:xfrm>
          <a:prstGeom prst="roundRect">
            <a:avLst>
              <a:gd name="adj" fmla="val 17956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355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CE861C-BC04-5D4B-B025-FF8C6286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EF2898D-096A-7A40-AC3E-8C45D07CA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/>
          </a:p>
        </p:txBody>
      </p:sp>
      <p:sp>
        <p:nvSpPr>
          <p:cNvPr id="79" name="Content Placeholder 2"/>
          <p:cNvSpPr>
            <a:spLocks noGrp="1"/>
          </p:cNvSpPr>
          <p:nvPr>
            <p:ph idx="1"/>
          </p:nvPr>
        </p:nvSpPr>
        <p:spPr>
          <a:xfrm>
            <a:off x="621572" y="5431076"/>
            <a:ext cx="11367228" cy="489843"/>
          </a:xfrm>
        </p:spPr>
        <p:txBody>
          <a:bodyPr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dirty="0"/>
              <a:t>“When the facts change, I change my mind. What do you do, sir? “John Maynard Keynes</a:t>
            </a:r>
          </a:p>
        </p:txBody>
      </p:sp>
      <p:pic>
        <p:nvPicPr>
          <p:cNvPr id="25" name="Image" descr="Image">
            <a:extLst>
              <a:ext uri="{FF2B5EF4-FFF2-40B4-BE49-F238E27FC236}">
                <a16:creationId xmlns:a16="http://schemas.microsoft.com/office/drawing/2014/main" xmlns="" id="{15AB25E6-9904-6A41-AAB6-D0D212506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5572" y="2019656"/>
            <a:ext cx="5321429" cy="329124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Equation">
                <a:extLst>
                  <a:ext uri="{FF2B5EF4-FFF2-40B4-BE49-F238E27FC236}">
                    <a16:creationId xmlns:a16="http://schemas.microsoft.com/office/drawing/2014/main" xmlns="" id="{7A9E114A-23B4-264D-B9CD-74D112332849}"/>
                  </a:ext>
                </a:extLst>
              </p:cNvPr>
              <p:cNvSpPr txBox="1"/>
              <p:nvPr/>
            </p:nvSpPr>
            <p:spPr>
              <a:xfrm>
                <a:off x="2494349" y="4083380"/>
                <a:ext cx="1025780" cy="46166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000" dirty="0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32" name="Equation">
                <a:extLst>
                  <a:ext uri="{FF2B5EF4-FFF2-40B4-BE49-F238E27FC236}">
                    <a16:creationId xmlns:a16="http://schemas.microsoft.com/office/drawing/2014/main" id="{7A9E114A-23B4-264D-B9CD-74D112332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49" y="4083380"/>
                <a:ext cx="1025780" cy="461665"/>
              </a:xfrm>
              <a:prstGeom prst="rect">
                <a:avLst/>
              </a:prstGeom>
              <a:blipFill>
                <a:blip r:embed="rId3"/>
                <a:stretch>
                  <a:fillRect r="-3659" b="-3243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Equation">
                <a:extLst>
                  <a:ext uri="{FF2B5EF4-FFF2-40B4-BE49-F238E27FC236}">
                    <a16:creationId xmlns:a16="http://schemas.microsoft.com/office/drawing/2014/main" xmlns="" id="{1BEE5BEB-A717-6A41-86BD-317C46112647}"/>
                  </a:ext>
                </a:extLst>
              </p:cNvPr>
              <p:cNvSpPr txBox="1"/>
              <p:nvPr/>
            </p:nvSpPr>
            <p:spPr>
              <a:xfrm>
                <a:off x="3964243" y="2542172"/>
                <a:ext cx="1116476" cy="46166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000" dirty="0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33" name="Equation">
                <a:extLst>
                  <a:ext uri="{FF2B5EF4-FFF2-40B4-BE49-F238E27FC236}">
                    <a16:creationId xmlns:a16="http://schemas.microsoft.com/office/drawing/2014/main" id="{1BEE5BEB-A717-6A41-86BD-317C46112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243" y="2542172"/>
                <a:ext cx="1116476" cy="461665"/>
              </a:xfrm>
              <a:prstGeom prst="rect">
                <a:avLst/>
              </a:prstGeom>
              <a:blipFill>
                <a:blip r:embed="rId4"/>
                <a:stretch>
                  <a:fillRect l="-11364" r="-14773" b="-3157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Equation">
                <a:extLst>
                  <a:ext uri="{FF2B5EF4-FFF2-40B4-BE49-F238E27FC236}">
                    <a16:creationId xmlns:a16="http://schemas.microsoft.com/office/drawing/2014/main" xmlns="" id="{140D50A6-D802-474E-8AB0-7548F8149210}"/>
                  </a:ext>
                </a:extLst>
              </p:cNvPr>
              <p:cNvSpPr txBox="1"/>
              <p:nvPr/>
            </p:nvSpPr>
            <p:spPr>
              <a:xfrm>
                <a:off x="6541911" y="3313116"/>
                <a:ext cx="959011" cy="46166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000" dirty="0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34" name="Equation">
                <a:extLst>
                  <a:ext uri="{FF2B5EF4-FFF2-40B4-BE49-F238E27FC236}">
                    <a16:creationId xmlns:a16="http://schemas.microsoft.com/office/drawing/2014/main" id="{140D50A6-D802-474E-8AB0-7548F8149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911" y="3313116"/>
                <a:ext cx="959011" cy="461665"/>
              </a:xfrm>
              <a:prstGeom prst="rect">
                <a:avLst/>
              </a:prstGeom>
              <a:blipFill>
                <a:blip r:embed="rId5"/>
                <a:stretch>
                  <a:fillRect l="-1299" r="-6494" b="-3513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Equation">
                <a:extLst>
                  <a:ext uri="{FF2B5EF4-FFF2-40B4-BE49-F238E27FC236}">
                    <a16:creationId xmlns:a16="http://schemas.microsoft.com/office/drawing/2014/main" xmlns="" id="{FD0D4E32-C630-8147-B21B-A07CB2358405}"/>
                  </a:ext>
                </a:extLst>
              </p:cNvPr>
              <p:cNvSpPr txBox="1"/>
              <p:nvPr/>
            </p:nvSpPr>
            <p:spPr>
              <a:xfrm>
                <a:off x="2447801" y="1028110"/>
                <a:ext cx="3875559" cy="4226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)∝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37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700" dirty="0">
                  <a:solidFill>
                    <a:srgbClr val="615F5C"/>
                  </a:solidFill>
                </a:endParaRPr>
              </a:p>
            </p:txBody>
          </p:sp>
        </mc:Choice>
        <mc:Fallback xmlns="">
          <p:sp>
            <p:nvSpPr>
              <p:cNvPr id="38" name="Equation">
                <a:extLst>
                  <a:ext uri="{FF2B5EF4-FFF2-40B4-BE49-F238E27FC236}">
                    <a16:creationId xmlns:a16="http://schemas.microsoft.com/office/drawing/2014/main" id="{FD0D4E32-C630-8147-B21B-A07CB235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801" y="1028110"/>
                <a:ext cx="3875559" cy="422676"/>
              </a:xfrm>
              <a:prstGeom prst="rect">
                <a:avLst/>
              </a:prstGeom>
              <a:blipFill>
                <a:blip r:embed="rId6"/>
                <a:stretch>
                  <a:fillRect l="-4248" r="-14706" b="-7941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ounded Rectangle">
            <a:extLst>
              <a:ext uri="{FF2B5EF4-FFF2-40B4-BE49-F238E27FC236}">
                <a16:creationId xmlns:a16="http://schemas.microsoft.com/office/drawing/2014/main" xmlns="" id="{8FBA17E4-B97D-7F41-9979-DD090579DEBF}"/>
              </a:ext>
            </a:extLst>
          </p:cNvPr>
          <p:cNvSpPr/>
          <p:nvPr/>
        </p:nvSpPr>
        <p:spPr>
          <a:xfrm>
            <a:off x="2226977" y="875250"/>
            <a:ext cx="4591008" cy="1024236"/>
          </a:xfrm>
          <a:prstGeom prst="roundRect">
            <a:avLst>
              <a:gd name="adj" fmla="val 17956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Rounded Rectangle">
            <a:extLst>
              <a:ext uri="{FF2B5EF4-FFF2-40B4-BE49-F238E27FC236}">
                <a16:creationId xmlns:a16="http://schemas.microsoft.com/office/drawing/2014/main" xmlns="" id="{08859100-D74A-544D-85BD-347E490DFFD2}"/>
              </a:ext>
            </a:extLst>
          </p:cNvPr>
          <p:cNvSpPr/>
          <p:nvPr/>
        </p:nvSpPr>
        <p:spPr>
          <a:xfrm>
            <a:off x="6361252" y="2542172"/>
            <a:ext cx="4624248" cy="1505546"/>
          </a:xfrm>
          <a:prstGeom prst="roundRect">
            <a:avLst>
              <a:gd name="adj" fmla="val 15000"/>
            </a:avLst>
          </a:prstGeom>
          <a:ln w="177800">
            <a:solidFill>
              <a:srgbClr val="D4FB7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Equation">
                <a:extLst>
                  <a:ext uri="{FF2B5EF4-FFF2-40B4-BE49-F238E27FC236}">
                    <a16:creationId xmlns:a16="http://schemas.microsoft.com/office/drawing/2014/main" xmlns="" id="{31598EA2-EFBB-A143-8E2D-55E8F2B0B6B9}"/>
                  </a:ext>
                </a:extLst>
              </p:cNvPr>
              <p:cNvSpPr txBox="1"/>
              <p:nvPr/>
            </p:nvSpPr>
            <p:spPr>
              <a:xfrm>
                <a:off x="7521322" y="3332876"/>
                <a:ext cx="1978811" cy="86705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8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605F5C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605F5C"/>
                              </a:solidFill>
                              <a:latin typeface="Cambria Math" panose="02040503050406030204" pitchFamily="18" charset="0"/>
                            </a:rPr>
                            <m:t>∫</m:t>
                          </m:r>
                        </m:e>
                        <m:sub>
                          <m:r>
                            <a:rPr sz="2800" i="1">
                              <a:solidFill>
                                <a:srgbClr val="605F5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28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8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8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8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28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28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28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8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8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28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28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sz="2800" i="1">
                          <a:solidFill>
                            <a:srgbClr val="605F5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sz="2800" dirty="0">
                  <a:solidFill>
                    <a:srgbClr val="615F5C"/>
                  </a:solidFill>
                </a:endParaRPr>
              </a:p>
            </p:txBody>
          </p:sp>
        </mc:Choice>
        <mc:Fallback xmlns="">
          <p:sp>
            <p:nvSpPr>
              <p:cNvPr id="12" name="Equation">
                <a:extLst>
                  <a:ext uri="{FF2B5EF4-FFF2-40B4-BE49-F238E27FC236}">
                    <a16:creationId xmlns:a16="http://schemas.microsoft.com/office/drawing/2014/main" id="{31598EA2-EFBB-A143-8E2D-55E8F2B0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322" y="3332876"/>
                <a:ext cx="1978811" cy="867050"/>
              </a:xfrm>
              <a:prstGeom prst="rect">
                <a:avLst/>
              </a:prstGeom>
              <a:blipFill>
                <a:blip r:embed="rId7"/>
                <a:stretch>
                  <a:fillRect l="-3185" t="-4286" r="-522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Intractable">
            <a:extLst>
              <a:ext uri="{FF2B5EF4-FFF2-40B4-BE49-F238E27FC236}">
                <a16:creationId xmlns:a16="http://schemas.microsoft.com/office/drawing/2014/main" xmlns="" id="{70CC832B-5FE5-B546-ACFE-DDA2D859701D}"/>
              </a:ext>
            </a:extLst>
          </p:cNvPr>
          <p:cNvSpPr txBox="1"/>
          <p:nvPr/>
        </p:nvSpPr>
        <p:spPr>
          <a:xfrm>
            <a:off x="7775865" y="2594219"/>
            <a:ext cx="128958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615F5C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/>
              <a:t>Intractable</a:t>
            </a:r>
          </a:p>
        </p:txBody>
      </p:sp>
    </p:spTree>
    <p:extLst>
      <p:ext uri="{BB962C8B-B14F-4D97-AF65-F5344CB8AC3E}">
        <p14:creationId xmlns:p14="http://schemas.microsoft.com/office/powerpoint/2010/main" val="23130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CE861C-BC04-5D4B-B025-FF8C6286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MCMC: Markov Chains</a:t>
            </a:r>
            <a:r>
              <a:rPr lang="en-US" i="1" dirty="0"/>
              <a:t/>
            </a:r>
            <a:br>
              <a:rPr lang="en-US" i="1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EF2898D-096A-7A40-AC3E-8C45D07CA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/>
          </a:p>
        </p:txBody>
      </p:sp>
      <p:pic>
        <p:nvPicPr>
          <p:cNvPr id="13" name="1_SUUir-VGHy2OFqbpKxwuJA.png" descr="1_SUUir-VGHy2OFqbpKxwuJA.png">
            <a:extLst>
              <a:ext uri="{FF2B5EF4-FFF2-40B4-BE49-F238E27FC236}">
                <a16:creationId xmlns:a16="http://schemas.microsoft.com/office/drawing/2014/main" xmlns="" id="{6A796AF9-23D3-B04E-A9E7-3DB787096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2580" y="1478547"/>
            <a:ext cx="4346840" cy="205903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Equation">
                <a:extLst>
                  <a:ext uri="{FF2B5EF4-FFF2-40B4-BE49-F238E27FC236}">
                    <a16:creationId xmlns:a16="http://schemas.microsoft.com/office/drawing/2014/main" xmlns="" id="{EC6467E2-302E-3042-A7E3-BD1ACBEB79EE}"/>
                  </a:ext>
                </a:extLst>
              </p:cNvPr>
              <p:cNvSpPr txBox="1"/>
              <p:nvPr/>
            </p:nvSpPr>
            <p:spPr>
              <a:xfrm>
                <a:off x="2745742" y="4032317"/>
                <a:ext cx="5880284" cy="40232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3000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sz="3000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sSup>
                        <m:sSupPr>
                          <m:ctrlPr>
                            <a:rPr sz="3000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3000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sz="3000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000" dirty="0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20" name="Equation">
                <a:extLst>
                  <a:ext uri="{FF2B5EF4-FFF2-40B4-BE49-F238E27FC236}">
                    <a16:creationId xmlns:a16="http://schemas.microsoft.com/office/drawing/2014/main" id="{EC6467E2-302E-3042-A7E3-BD1ACBEB7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742" y="4032317"/>
                <a:ext cx="5880284" cy="402322"/>
              </a:xfrm>
              <a:prstGeom prst="rect">
                <a:avLst/>
              </a:prstGeom>
              <a:blipFill>
                <a:blip r:embed="rId3"/>
                <a:stretch>
                  <a:fillRect l="-2376" t="-3125" r="-17063" b="-5937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Equation">
                <a:extLst>
                  <a:ext uri="{FF2B5EF4-FFF2-40B4-BE49-F238E27FC236}">
                    <a16:creationId xmlns:a16="http://schemas.microsoft.com/office/drawing/2014/main" xmlns="" id="{8C6716A2-2C82-3D46-91D3-6233EC17077D}"/>
                  </a:ext>
                </a:extLst>
              </p:cNvPr>
              <p:cNvSpPr txBox="1"/>
              <p:nvPr/>
            </p:nvSpPr>
            <p:spPr>
              <a:xfrm>
                <a:off x="2745742" y="4929379"/>
                <a:ext cx="5398034" cy="86646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3000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sz="3000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sSup>
                            <m:sSupPr>
                              <m:ctrlPr>
                                <a:rPr sz="3000" i="1">
                                  <a:solidFill>
                                    <a:srgbClr val="324763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sz="3000" i="1">
                                  <a:solidFill>
                                    <a:srgbClr val="324763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sz="3000" i="1">
                                  <a:solidFill>
                                    <a:srgbClr val="324763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sz="3000" i="1">
                                  <a:solidFill>
                                    <a:srgbClr val="324763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sz="3000" i="1">
                                  <a:solidFill>
                                    <a:srgbClr val="32476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lim>
                      </m:limLow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3000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sz="3000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3000" i="1">
                              <a:solidFill>
                                <a:srgbClr val="324763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sz="3000" i="1">
                              <a:solidFill>
                                <a:srgbClr val="32476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3000" i="1">
                          <a:solidFill>
                            <a:srgbClr val="32476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000" dirty="0">
                  <a:solidFill>
                    <a:srgbClr val="324863"/>
                  </a:solidFill>
                </a:endParaRPr>
              </a:p>
            </p:txBody>
          </p:sp>
        </mc:Choice>
        <mc:Fallback xmlns="">
          <p:sp>
            <p:nvSpPr>
              <p:cNvPr id="21" name="Equation">
                <a:extLst>
                  <a:ext uri="{FF2B5EF4-FFF2-40B4-BE49-F238E27FC236}">
                    <a16:creationId xmlns:a16="http://schemas.microsoft.com/office/drawing/2014/main" id="{8C6716A2-2C82-3D46-91D3-6233EC170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742" y="4929379"/>
                <a:ext cx="5398034" cy="866468"/>
              </a:xfrm>
              <a:prstGeom prst="rect">
                <a:avLst/>
              </a:prstGeom>
              <a:blipFill>
                <a:blip r:embed="rId4"/>
                <a:stretch>
                  <a:fillRect l="-2588" r="-218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617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CE861C-BC04-5D4B-B025-FF8C6286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MCMC: Sampling method</a:t>
            </a:r>
            <a:br>
              <a:rPr lang="en-US" dirty="0"/>
            </a:br>
            <a:endParaRPr lang="en-US" dirty="0"/>
          </a:p>
        </p:txBody>
      </p:sp>
      <p:pic>
        <p:nvPicPr>
          <p:cNvPr id="5" name="MCMC.png" descr="MCMC.png">
            <a:extLst>
              <a:ext uri="{FF2B5EF4-FFF2-40B4-BE49-F238E27FC236}">
                <a16:creationId xmlns:a16="http://schemas.microsoft.com/office/drawing/2014/main" xmlns="" id="{FE02FB98-1CA6-0A4E-95D2-8760D0564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5583" y="3661129"/>
            <a:ext cx="9670532" cy="319687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0640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CE861C-BC04-5D4B-B025-FF8C6286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MCMC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EF2898D-096A-7A40-AC3E-8C45D07CA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  <p:sp>
        <p:nvSpPr>
          <p:cNvPr id="9" name="Credit: Towards Data Science">
            <a:extLst>
              <a:ext uri="{FF2B5EF4-FFF2-40B4-BE49-F238E27FC236}">
                <a16:creationId xmlns:a16="http://schemas.microsoft.com/office/drawing/2014/main" xmlns="" id="{52464F0F-690F-DA46-B278-73BDEB7E4248}"/>
              </a:ext>
            </a:extLst>
          </p:cNvPr>
          <p:cNvSpPr txBox="1"/>
          <p:nvPr/>
        </p:nvSpPr>
        <p:spPr>
          <a:xfrm>
            <a:off x="6533337" y="5545085"/>
            <a:ext cx="1837041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1000" dirty="0"/>
              <a:t>Credit: Towards Data Science</a:t>
            </a:r>
          </a:p>
        </p:txBody>
      </p:sp>
    </p:spTree>
    <p:extLst>
      <p:ext uri="{BB962C8B-B14F-4D97-AF65-F5344CB8AC3E}">
        <p14:creationId xmlns:p14="http://schemas.microsoft.com/office/powerpoint/2010/main" val="20099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{AA8168CC-40C0-7E4D-A724-F44F920D3A1F}tf16401369</Template>
  <TotalTime>37163</TotalTime>
  <Words>845</Words>
  <Application>Microsoft Macintosh PowerPoint</Application>
  <PresentationFormat>Widescreen</PresentationFormat>
  <Paragraphs>207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Al Bayan Plain</vt:lpstr>
      <vt:lpstr>Arial</vt:lpstr>
      <vt:lpstr>Avenir Next</vt:lpstr>
      <vt:lpstr>Calibri</vt:lpstr>
      <vt:lpstr>Cambria Math</vt:lpstr>
      <vt:lpstr>Karla</vt:lpstr>
      <vt:lpstr>Lucida Grande</vt:lpstr>
      <vt:lpstr>GEC_template</vt:lpstr>
      <vt:lpstr>Advanced Section: Variational Inference</vt:lpstr>
      <vt:lpstr>Statistical Inference </vt:lpstr>
      <vt:lpstr>Outline</vt:lpstr>
      <vt:lpstr>Bayesian Inference </vt:lpstr>
      <vt:lpstr>Bayesian Inference </vt:lpstr>
      <vt:lpstr>Bayesian Inference </vt:lpstr>
      <vt:lpstr>MCMC: Markov Chains  </vt:lpstr>
      <vt:lpstr>MCMC: Sampling method </vt:lpstr>
      <vt:lpstr>MCMC </vt:lpstr>
      <vt:lpstr>Bayesian Neural Networks: FCNN</vt:lpstr>
      <vt:lpstr>Bayesian Neural Networks: FCNN</vt:lpstr>
      <vt:lpstr>Bayesian Neural Networks</vt:lpstr>
      <vt:lpstr>Bayesian Neural Networks</vt:lpstr>
      <vt:lpstr>MCMC is eventually accurate, but not scalable to large models</vt:lpstr>
      <vt:lpstr>Variational Inference</vt:lpstr>
      <vt:lpstr>Variational Inference</vt:lpstr>
      <vt:lpstr>Variational Inference</vt:lpstr>
      <vt:lpstr>Variational Inference</vt:lpstr>
      <vt:lpstr>Variational Inference</vt:lpstr>
      <vt:lpstr>Dropout</vt:lpstr>
      <vt:lpstr>Dropout: train</vt:lpstr>
      <vt:lpstr>Dropout: train</vt:lpstr>
      <vt:lpstr>Dropout: train</vt:lpstr>
      <vt:lpstr>Dropout: train</vt:lpstr>
      <vt:lpstr>Dropout: evaluate</vt:lpstr>
      <vt:lpstr>Dropout: evaluate</vt:lpstr>
      <vt:lpstr>Dropout: evaluate</vt:lpstr>
      <vt:lpstr>Dropout: evaluate</vt:lpstr>
      <vt:lpstr>Dropout: evaluate</vt:lpstr>
      <vt:lpstr>Bootstrap for Inference</vt:lpstr>
      <vt:lpstr>Bootstrap for Inference</vt:lpstr>
      <vt:lpstr>Bootstrap for Inference</vt:lpstr>
      <vt:lpstr>Bootstrap for Inference</vt:lpstr>
      <vt:lpstr>Bootstrap for Inference</vt:lpstr>
      <vt:lpstr>Working Example</vt:lpstr>
      <vt:lpstr>Working Example</vt:lpstr>
      <vt:lpstr>Working Example</vt:lpstr>
      <vt:lpstr>Working Example</vt:lpstr>
      <vt:lpstr>Working Example</vt:lpstr>
      <vt:lpstr>Extra</vt:lpstr>
      <vt:lpstr>Working Example</vt:lpstr>
      <vt:lpstr>DONE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Section #1:  Linear Algebra and Hypothesis Testing  (The Short Version)</dc:title>
  <dc:creator>William Claybaugh</dc:creator>
  <cp:lastModifiedBy>Microsoft Office User</cp:lastModifiedBy>
  <cp:revision>731</cp:revision>
  <cp:lastPrinted>2019-02-25T17:19:29Z</cp:lastPrinted>
  <dcterms:created xsi:type="dcterms:W3CDTF">2018-09-10T00:54:50Z</dcterms:created>
  <dcterms:modified xsi:type="dcterms:W3CDTF">2020-04-08T20:24:26Z</dcterms:modified>
</cp:coreProperties>
</file>